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8288000" cy="10287000"/>
  <p:notesSz cx="6858000" cy="9144000"/>
  <p:embeddedFontLst>
    <p:embeddedFont>
      <p:font typeface="Now" panose="020B0604020202020204" charset="0"/>
      <p:regular r:id="rId17"/>
    </p:embeddedFont>
    <p:embeddedFont>
      <p:font typeface="Calibri" panose="020F0502020204030204" pitchFamily="34" charset="0"/>
      <p:regular r:id="rId18"/>
      <p:bold r:id="rId19"/>
      <p:italic r:id="rId20"/>
      <p:boldItalic r:id="rId21"/>
    </p:embeddedFont>
    <p:embeddedFont>
      <p:font typeface="Canva Sans Bold" panose="020B0604020202020204" charset="0"/>
      <p:regular r:id="rId22"/>
    </p:embeddedFont>
    <p:embeddedFont>
      <p:font typeface="Now Bold" panose="020B0604020202020204" charset="0"/>
      <p:regular r:id="rId23"/>
    </p:embeddedFont>
    <p:embeddedFont>
      <p:font typeface="Canva Sans" panose="020B0604020202020204" charset="0"/>
      <p:regular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3" d="100"/>
          <a:sy n="73" d="100"/>
        </p:scale>
        <p:origin x="102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3/26/2025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3/26/2025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3/26/2025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4.png"/><Relationship Id="rId12" Type="http://schemas.openxmlformats.org/officeDocument/2006/relationships/image" Target="../media/image11.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6.png"/><Relationship Id="rId5" Type="http://schemas.openxmlformats.org/officeDocument/2006/relationships/image" Target="../media/image4.svg"/><Relationship Id="rId10" Type="http://schemas.openxmlformats.org/officeDocument/2006/relationships/image" Target="../media/image9.svg"/><Relationship Id="rId4" Type="http://schemas.openxmlformats.org/officeDocument/2006/relationships/image" Target="../media/image2.png"/><Relationship Id="rId9" Type="http://schemas.openxmlformats.org/officeDocument/2006/relationships/image" Target="../media/image5.png"/><Relationship Id="rId14" Type="http://schemas.openxmlformats.org/officeDocument/2006/relationships/image" Target="../media/image13.svg"/></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1.svg"/><Relationship Id="rId7"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25.svg"/><Relationship Id="rId4" Type="http://schemas.openxmlformats.org/officeDocument/2006/relationships/image" Target="../media/image14.png"/><Relationship Id="rId9" Type="http://schemas.openxmlformats.org/officeDocument/2006/relationships/image" Target="../media/image13.svg"/></Relationships>
</file>

<file path=ppt/slides/_rels/slide1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1.svg"/><Relationship Id="rId7" Type="http://schemas.openxmlformats.org/officeDocument/2006/relationships/image" Target="../media/image13.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25.svg"/><Relationship Id="rId4" Type="http://schemas.openxmlformats.org/officeDocument/2006/relationships/image" Target="../media/image14.png"/><Relationship Id="rId9" Type="http://schemas.openxmlformats.org/officeDocument/2006/relationships/image" Target="../media/image7.svg"/></Relationships>
</file>

<file path=ppt/slides/_rels/slide1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9.sv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9.sv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8" Type="http://schemas.openxmlformats.org/officeDocument/2006/relationships/image" Target="../media/image10.gif"/><Relationship Id="rId3" Type="http://schemas.openxmlformats.org/officeDocument/2006/relationships/image" Target="../media/image13.svg"/><Relationship Id="rId7" Type="http://schemas.openxmlformats.org/officeDocument/2006/relationships/image" Target="../media/image25.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1.sv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3.svg"/><Relationship Id="rId7"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hyperlink" Target="https://www.pajes.org.uk" TargetMode="External"/><Relationship Id="rId11" Type="http://schemas.openxmlformats.org/officeDocument/2006/relationships/hyperlink" Target="https://www.pajes.org.uk/secondary_school_admissions" TargetMode="External"/><Relationship Id="rId5" Type="http://schemas.openxmlformats.org/officeDocument/2006/relationships/image" Target="../media/image15.svg"/><Relationship Id="rId10" Type="http://schemas.openxmlformats.org/officeDocument/2006/relationships/image" Target="../media/image10.gif"/><Relationship Id="rId4" Type="http://schemas.openxmlformats.org/officeDocument/2006/relationships/image" Target="../media/image8.png"/><Relationship Id="rId9" Type="http://schemas.openxmlformats.org/officeDocument/2006/relationships/image" Target="../media/image11.svg"/></Relationships>
</file>

<file path=ppt/slides/_rels/slide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21.sv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3.svg"/><Relationship Id="rId7" Type="http://schemas.openxmlformats.org/officeDocument/2006/relationships/image" Target="../media/image25.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23.svg"/><Relationship Id="rId4" Type="http://schemas.openxmlformats.org/officeDocument/2006/relationships/image" Target="../media/image13.png"/><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9.svg"/><Relationship Id="rId3" Type="http://schemas.openxmlformats.org/officeDocument/2006/relationships/image" Target="../media/image29.svg"/><Relationship Id="rId7" Type="http://schemas.openxmlformats.org/officeDocument/2006/relationships/image" Target="../media/image4.svg"/><Relationship Id="rId12" Type="http://schemas.openxmlformats.org/officeDocument/2006/relationships/image" Target="../media/image5.png"/><Relationship Id="rId17" Type="http://schemas.openxmlformats.org/officeDocument/2006/relationships/image" Target="../media/image31.svg"/><Relationship Id="rId2" Type="http://schemas.openxmlformats.org/officeDocument/2006/relationships/image" Target="../media/image17.png"/><Relationship Id="rId16"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image" Target="../media/image13.svg"/><Relationship Id="rId5" Type="http://schemas.openxmlformats.org/officeDocument/2006/relationships/image" Target="../media/image2.svg"/><Relationship Id="rId15" Type="http://schemas.openxmlformats.org/officeDocument/2006/relationships/image" Target="../media/image7.svg"/><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25.svg"/><Relationship Id="rId14"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3.svg"/><Relationship Id="rId7" Type="http://schemas.openxmlformats.org/officeDocument/2006/relationships/image" Target="../media/image23.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25.sv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0.gif"/><Relationship Id="rId5" Type="http://schemas.openxmlformats.org/officeDocument/2006/relationships/image" Target="../media/image9.sv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2.sv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7200000">
            <a:off x="13847170" y="6326321"/>
            <a:ext cx="6325037" cy="5842034"/>
          </a:xfrm>
          <a:custGeom>
            <a:avLst/>
            <a:gdLst/>
            <a:ahLst/>
            <a:cxnLst/>
            <a:rect l="l" t="t" r="r" b="b"/>
            <a:pathLst>
              <a:path w="6325037" h="5842034">
                <a:moveTo>
                  <a:pt x="0" y="0"/>
                </a:moveTo>
                <a:lnTo>
                  <a:pt x="6325037" y="0"/>
                </a:lnTo>
                <a:lnTo>
                  <a:pt x="6325037" y="5842035"/>
                </a:lnTo>
                <a:lnTo>
                  <a:pt x="0" y="5842035"/>
                </a:lnTo>
                <a:lnTo>
                  <a:pt x="0" y="0"/>
                </a:lnTo>
                <a:close/>
              </a:path>
            </a:pathLst>
          </a:custGeom>
          <a:blipFill>
            <a:blip r:embed="rId2">
              <a:alphaModFix amt="60000"/>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3182115" y="6583461"/>
            <a:ext cx="6185571" cy="5713218"/>
          </a:xfrm>
          <a:custGeom>
            <a:avLst/>
            <a:gdLst/>
            <a:ahLst/>
            <a:cxnLst/>
            <a:rect l="l" t="t" r="r" b="b"/>
            <a:pathLst>
              <a:path w="6185571" h="5713218">
                <a:moveTo>
                  <a:pt x="0" y="0"/>
                </a:moveTo>
                <a:lnTo>
                  <a:pt x="6185570" y="0"/>
                </a:lnTo>
                <a:lnTo>
                  <a:pt x="6185570" y="5713218"/>
                </a:lnTo>
                <a:lnTo>
                  <a:pt x="0" y="5713218"/>
                </a:lnTo>
                <a:lnTo>
                  <a:pt x="0" y="0"/>
                </a:lnTo>
                <a:close/>
              </a:path>
            </a:pathLst>
          </a:custGeom>
          <a:blipFill>
            <a:blip r:embed="rId4">
              <a:alphaModFix amt="60000"/>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157196" y="160416"/>
            <a:ext cx="4786507" cy="2152883"/>
          </a:xfrm>
          <a:custGeom>
            <a:avLst/>
            <a:gdLst/>
            <a:ahLst/>
            <a:cxnLst/>
            <a:rect l="l" t="t" r="r" b="b"/>
            <a:pathLst>
              <a:path w="4786507" h="2152883">
                <a:moveTo>
                  <a:pt x="0" y="0"/>
                </a:moveTo>
                <a:lnTo>
                  <a:pt x="4786507" y="0"/>
                </a:lnTo>
                <a:lnTo>
                  <a:pt x="4786507" y="2152883"/>
                </a:lnTo>
                <a:lnTo>
                  <a:pt x="0" y="2152883"/>
                </a:lnTo>
                <a:lnTo>
                  <a:pt x="0" y="0"/>
                </a:lnTo>
                <a:close/>
              </a:path>
            </a:pathLst>
          </a:custGeom>
          <a:blipFill>
            <a:blip r:embed="rId6"/>
            <a:stretch>
              <a:fillRect/>
            </a:stretch>
          </a:blipFill>
        </p:spPr>
      </p:sp>
      <p:sp>
        <p:nvSpPr>
          <p:cNvPr id="5" name="Freeform 5"/>
          <p:cNvSpPr/>
          <p:nvPr/>
        </p:nvSpPr>
        <p:spPr>
          <a:xfrm>
            <a:off x="-665839" y="3510181"/>
            <a:ext cx="6185571" cy="5713218"/>
          </a:xfrm>
          <a:custGeom>
            <a:avLst/>
            <a:gdLst/>
            <a:ahLst/>
            <a:cxnLst/>
            <a:rect l="l" t="t" r="r" b="b"/>
            <a:pathLst>
              <a:path w="6185571" h="5713218">
                <a:moveTo>
                  <a:pt x="0" y="0"/>
                </a:moveTo>
                <a:lnTo>
                  <a:pt x="6185570" y="0"/>
                </a:lnTo>
                <a:lnTo>
                  <a:pt x="6185570" y="5713218"/>
                </a:lnTo>
                <a:lnTo>
                  <a:pt x="0" y="5713218"/>
                </a:lnTo>
                <a:lnTo>
                  <a:pt x="0" y="0"/>
                </a:lnTo>
                <a:close/>
              </a:path>
            </a:pathLst>
          </a:custGeom>
          <a:blipFill>
            <a:blip r:embed="rId7">
              <a:alphaModFix amt="60000"/>
              <a:extLst>
                <a:ext uri="{96DAC541-7B7A-43D3-8B79-37D633B846F1}">
                  <asvg:svgBlip xmlns:asvg="http://schemas.microsoft.com/office/drawing/2016/SVG/main" xmlns="" r:embed="rId8"/>
                </a:ext>
              </a:extLst>
            </a:blip>
            <a:stretch>
              <a:fillRect/>
            </a:stretch>
          </a:blipFill>
        </p:spPr>
      </p:sp>
      <p:sp>
        <p:nvSpPr>
          <p:cNvPr id="6" name="Freeform 6"/>
          <p:cNvSpPr/>
          <p:nvPr/>
        </p:nvSpPr>
        <p:spPr>
          <a:xfrm rot="7200000">
            <a:off x="-901352" y="2476544"/>
            <a:ext cx="6325037" cy="5842034"/>
          </a:xfrm>
          <a:custGeom>
            <a:avLst/>
            <a:gdLst/>
            <a:ahLst/>
            <a:cxnLst/>
            <a:rect l="l" t="t" r="r" b="b"/>
            <a:pathLst>
              <a:path w="6325037" h="5842034">
                <a:moveTo>
                  <a:pt x="0" y="0"/>
                </a:moveTo>
                <a:lnTo>
                  <a:pt x="6325038" y="0"/>
                </a:lnTo>
                <a:lnTo>
                  <a:pt x="6325038" y="5842035"/>
                </a:lnTo>
                <a:lnTo>
                  <a:pt x="0" y="5842035"/>
                </a:lnTo>
                <a:lnTo>
                  <a:pt x="0" y="0"/>
                </a:lnTo>
                <a:close/>
              </a:path>
            </a:pathLst>
          </a:custGeom>
          <a:blipFill>
            <a:blip r:embed="rId9">
              <a:alphaModFix amt="60000"/>
              <a:extLst>
                <a:ext uri="{96DAC541-7B7A-43D3-8B79-37D633B846F1}">
                  <asvg:svgBlip xmlns:asvg="http://schemas.microsoft.com/office/drawing/2016/SVG/main" xmlns="" r:embed="rId10"/>
                </a:ext>
              </a:extLst>
            </a:blip>
            <a:stretch>
              <a:fillRect/>
            </a:stretch>
          </a:blipFill>
        </p:spPr>
      </p:sp>
      <p:sp>
        <p:nvSpPr>
          <p:cNvPr id="7" name="TextBox 7"/>
          <p:cNvSpPr txBox="1"/>
          <p:nvPr/>
        </p:nvSpPr>
        <p:spPr>
          <a:xfrm>
            <a:off x="2978783" y="5688391"/>
            <a:ext cx="12330434" cy="1180464"/>
          </a:xfrm>
          <a:prstGeom prst="rect">
            <a:avLst/>
          </a:prstGeom>
        </p:spPr>
        <p:txBody>
          <a:bodyPr lIns="0" tIns="0" rIns="0" bIns="0" rtlCol="0" anchor="t">
            <a:spAutoFit/>
          </a:bodyPr>
          <a:lstStyle/>
          <a:p>
            <a:pPr algn="l">
              <a:lnSpc>
                <a:spcPts val="4760"/>
              </a:lnSpc>
            </a:pPr>
            <a:r>
              <a:rPr lang="en-US" sz="3400" b="1">
                <a:solidFill>
                  <a:srgbClr val="042B60"/>
                </a:solidFill>
                <a:latin typeface="Now Bold"/>
                <a:ea typeface="Now Bold"/>
                <a:cs typeface="Now Bold"/>
                <a:sym typeface="Now Bold"/>
              </a:rPr>
              <a:t>An information evening for parents on collecting CRP points for secondary Jewish school applications 26/27</a:t>
            </a:r>
          </a:p>
        </p:txBody>
      </p:sp>
      <p:sp>
        <p:nvSpPr>
          <p:cNvPr id="8" name="TextBox 8"/>
          <p:cNvSpPr txBox="1"/>
          <p:nvPr/>
        </p:nvSpPr>
        <p:spPr>
          <a:xfrm>
            <a:off x="2978783" y="3692406"/>
            <a:ext cx="12330434" cy="1605083"/>
          </a:xfrm>
          <a:prstGeom prst="rect">
            <a:avLst/>
          </a:prstGeom>
        </p:spPr>
        <p:txBody>
          <a:bodyPr lIns="0" tIns="0" rIns="0" bIns="0" rtlCol="0" anchor="t">
            <a:spAutoFit/>
          </a:bodyPr>
          <a:lstStyle/>
          <a:p>
            <a:pPr algn="l">
              <a:lnSpc>
                <a:spcPts val="13834"/>
              </a:lnSpc>
            </a:pPr>
            <a:r>
              <a:rPr lang="en-US" sz="7685" spc="222">
                <a:solidFill>
                  <a:srgbClr val="042B60"/>
                </a:solidFill>
                <a:latin typeface="Now"/>
                <a:ea typeface="Now"/>
                <a:cs typeface="Now"/>
                <a:sym typeface="Now"/>
              </a:rPr>
              <a:t>EHRS GETS THE POINT!</a:t>
            </a:r>
          </a:p>
        </p:txBody>
      </p:sp>
      <p:sp>
        <p:nvSpPr>
          <p:cNvPr id="9" name="Freeform 9"/>
          <p:cNvSpPr/>
          <p:nvPr/>
        </p:nvSpPr>
        <p:spPr>
          <a:xfrm>
            <a:off x="10434964" y="-2597707"/>
            <a:ext cx="6012827" cy="5553666"/>
          </a:xfrm>
          <a:custGeom>
            <a:avLst/>
            <a:gdLst/>
            <a:ahLst/>
            <a:cxnLst/>
            <a:rect l="l" t="t" r="r" b="b"/>
            <a:pathLst>
              <a:path w="6012827" h="5553666">
                <a:moveTo>
                  <a:pt x="0" y="0"/>
                </a:moveTo>
                <a:lnTo>
                  <a:pt x="6012827" y="0"/>
                </a:lnTo>
                <a:lnTo>
                  <a:pt x="6012827" y="5553666"/>
                </a:lnTo>
                <a:lnTo>
                  <a:pt x="0" y="5553666"/>
                </a:lnTo>
                <a:lnTo>
                  <a:pt x="0" y="0"/>
                </a:lnTo>
                <a:close/>
              </a:path>
            </a:pathLst>
          </a:custGeom>
          <a:blipFill>
            <a:blip r:embed="rId11">
              <a:alphaModFix amt="60000"/>
              <a:extLst>
                <a:ext uri="{96DAC541-7B7A-43D3-8B79-37D633B846F1}">
                  <asvg:svgBlip xmlns:asvg="http://schemas.microsoft.com/office/drawing/2016/SVG/main" xmlns="" r:embed="rId12"/>
                </a:ext>
              </a:extLst>
            </a:blip>
            <a:stretch>
              <a:fillRect/>
            </a:stretch>
          </a:blipFill>
        </p:spPr>
      </p:sp>
      <p:sp>
        <p:nvSpPr>
          <p:cNvPr id="10" name="Freeform 10"/>
          <p:cNvSpPr/>
          <p:nvPr/>
        </p:nvSpPr>
        <p:spPr>
          <a:xfrm>
            <a:off x="9951098" y="-2122255"/>
            <a:ext cx="6098110" cy="5632436"/>
          </a:xfrm>
          <a:custGeom>
            <a:avLst/>
            <a:gdLst/>
            <a:ahLst/>
            <a:cxnLst/>
            <a:rect l="l" t="t" r="r" b="b"/>
            <a:pathLst>
              <a:path w="6098110" h="5632436">
                <a:moveTo>
                  <a:pt x="0" y="0"/>
                </a:moveTo>
                <a:lnTo>
                  <a:pt x="6098110" y="0"/>
                </a:lnTo>
                <a:lnTo>
                  <a:pt x="6098110" y="5632436"/>
                </a:lnTo>
                <a:lnTo>
                  <a:pt x="0" y="5632436"/>
                </a:lnTo>
                <a:lnTo>
                  <a:pt x="0" y="0"/>
                </a:lnTo>
                <a:close/>
              </a:path>
            </a:pathLst>
          </a:custGeom>
          <a:blipFill>
            <a:blip r:embed="rId13">
              <a:alphaModFix amt="60000"/>
              <a:extLst>
                <a:ext uri="{96DAC541-7B7A-43D3-8B79-37D633B846F1}">
                  <asvg:svgBlip xmlns:asvg="http://schemas.microsoft.com/office/drawing/2016/SVG/main" xmlns="" r:embed="rId14"/>
                </a:ext>
              </a:extLst>
            </a:blip>
            <a:stretch>
              <a:fillRect/>
            </a:stretch>
          </a:blipFill>
        </p:spPr>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996113" y="33211"/>
            <a:ext cx="1515157" cy="1399454"/>
          </a:xfrm>
          <a:custGeom>
            <a:avLst/>
            <a:gdLst/>
            <a:ahLst/>
            <a:cxnLst/>
            <a:rect l="l" t="t" r="r" b="b"/>
            <a:pathLst>
              <a:path w="1515157" h="1399454">
                <a:moveTo>
                  <a:pt x="0" y="0"/>
                </a:moveTo>
                <a:lnTo>
                  <a:pt x="1515157" y="0"/>
                </a:lnTo>
                <a:lnTo>
                  <a:pt x="1515157" y="1399454"/>
                </a:lnTo>
                <a:lnTo>
                  <a:pt x="0" y="1399454"/>
                </a:lnTo>
                <a:lnTo>
                  <a:pt x="0" y="0"/>
                </a:lnTo>
                <a:close/>
              </a:path>
            </a:pathLst>
          </a:custGeom>
          <a:blipFill>
            <a:blip r:embed="rId2">
              <a:alphaModFix amt="60000"/>
              <a:extLst>
                <a:ext uri="{96DAC541-7B7A-43D3-8B79-37D633B846F1}">
                  <asvg:svgBlip xmlns:asvg="http://schemas.microsoft.com/office/drawing/2016/SVG/main" xmlns="" r:embed="rId3"/>
                </a:ext>
              </a:extLst>
            </a:blip>
            <a:stretch>
              <a:fillRect/>
            </a:stretch>
          </a:blipFill>
        </p:spPr>
      </p:sp>
      <p:sp>
        <p:nvSpPr>
          <p:cNvPr id="3" name="Freeform 3"/>
          <p:cNvSpPr/>
          <p:nvPr/>
        </p:nvSpPr>
        <p:spPr>
          <a:xfrm rot="7200000">
            <a:off x="13938425" y="-50936"/>
            <a:ext cx="1549319" cy="1431008"/>
          </a:xfrm>
          <a:custGeom>
            <a:avLst/>
            <a:gdLst/>
            <a:ahLst/>
            <a:cxnLst/>
            <a:rect l="l" t="t" r="r" b="b"/>
            <a:pathLst>
              <a:path w="1549319" h="1431008">
                <a:moveTo>
                  <a:pt x="0" y="0"/>
                </a:moveTo>
                <a:lnTo>
                  <a:pt x="1549319" y="0"/>
                </a:lnTo>
                <a:lnTo>
                  <a:pt x="1549319" y="1431008"/>
                </a:lnTo>
                <a:lnTo>
                  <a:pt x="0" y="1431008"/>
                </a:lnTo>
                <a:lnTo>
                  <a:pt x="0" y="0"/>
                </a:lnTo>
                <a:close/>
              </a:path>
            </a:pathLst>
          </a:custGeom>
          <a:blipFill>
            <a:blip r:embed="rId4">
              <a:alphaModFix amt="60000"/>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5648433" y="8283157"/>
            <a:ext cx="6185571" cy="5713218"/>
          </a:xfrm>
          <a:custGeom>
            <a:avLst/>
            <a:gdLst/>
            <a:ahLst/>
            <a:cxnLst/>
            <a:rect l="l" t="t" r="r" b="b"/>
            <a:pathLst>
              <a:path w="6185571" h="5713218">
                <a:moveTo>
                  <a:pt x="0" y="0"/>
                </a:moveTo>
                <a:lnTo>
                  <a:pt x="6185571" y="0"/>
                </a:lnTo>
                <a:lnTo>
                  <a:pt x="6185571" y="5713218"/>
                </a:lnTo>
                <a:lnTo>
                  <a:pt x="0" y="5713218"/>
                </a:lnTo>
                <a:lnTo>
                  <a:pt x="0" y="0"/>
                </a:lnTo>
                <a:close/>
              </a:path>
            </a:pathLst>
          </a:custGeom>
          <a:blipFill>
            <a:blip r:embed="rId6">
              <a:alphaModFix amt="60000"/>
              <a:extLst>
                <a:ext uri="{96DAC541-7B7A-43D3-8B79-37D633B846F1}">
                  <asvg:svgBlip xmlns:asvg="http://schemas.microsoft.com/office/drawing/2016/SVG/main" xmlns="" r:embed="rId7"/>
                </a:ext>
              </a:extLst>
            </a:blip>
            <a:stretch>
              <a:fillRect/>
            </a:stretch>
          </a:blipFill>
        </p:spPr>
      </p:sp>
      <p:sp>
        <p:nvSpPr>
          <p:cNvPr id="5" name="Freeform 5"/>
          <p:cNvSpPr/>
          <p:nvPr/>
        </p:nvSpPr>
        <p:spPr>
          <a:xfrm rot="7200000">
            <a:off x="5412921" y="7939629"/>
            <a:ext cx="6325037" cy="5842034"/>
          </a:xfrm>
          <a:custGeom>
            <a:avLst/>
            <a:gdLst/>
            <a:ahLst/>
            <a:cxnLst/>
            <a:rect l="l" t="t" r="r" b="b"/>
            <a:pathLst>
              <a:path w="6325037" h="5842034">
                <a:moveTo>
                  <a:pt x="0" y="0"/>
                </a:moveTo>
                <a:lnTo>
                  <a:pt x="6325037" y="0"/>
                </a:lnTo>
                <a:lnTo>
                  <a:pt x="6325037" y="5842034"/>
                </a:lnTo>
                <a:lnTo>
                  <a:pt x="0" y="5842034"/>
                </a:lnTo>
                <a:lnTo>
                  <a:pt x="0" y="0"/>
                </a:lnTo>
                <a:close/>
              </a:path>
            </a:pathLst>
          </a:custGeom>
          <a:blipFill>
            <a:blip r:embed="rId4">
              <a:alphaModFix amt="60000"/>
              <a:extLst>
                <a:ext uri="{96DAC541-7B7A-43D3-8B79-37D633B846F1}">
                  <asvg:svgBlip xmlns:asvg="http://schemas.microsoft.com/office/drawing/2016/SVG/main" xmlns="" r:embed="rId5"/>
                </a:ext>
              </a:extLst>
            </a:blip>
            <a:stretch>
              <a:fillRect/>
            </a:stretch>
          </a:blipFill>
        </p:spPr>
      </p:sp>
      <p:sp>
        <p:nvSpPr>
          <p:cNvPr id="6" name="Freeform 6"/>
          <p:cNvSpPr/>
          <p:nvPr/>
        </p:nvSpPr>
        <p:spPr>
          <a:xfrm>
            <a:off x="7176680" y="-2941548"/>
            <a:ext cx="6185571" cy="5713218"/>
          </a:xfrm>
          <a:custGeom>
            <a:avLst/>
            <a:gdLst/>
            <a:ahLst/>
            <a:cxnLst/>
            <a:rect l="l" t="t" r="r" b="b"/>
            <a:pathLst>
              <a:path w="6185571" h="5713218">
                <a:moveTo>
                  <a:pt x="0" y="0"/>
                </a:moveTo>
                <a:lnTo>
                  <a:pt x="6185571" y="0"/>
                </a:lnTo>
                <a:lnTo>
                  <a:pt x="6185571" y="5713218"/>
                </a:lnTo>
                <a:lnTo>
                  <a:pt x="0" y="5713218"/>
                </a:lnTo>
                <a:lnTo>
                  <a:pt x="0" y="0"/>
                </a:lnTo>
                <a:close/>
              </a:path>
            </a:pathLst>
          </a:custGeom>
          <a:blipFill>
            <a:blip r:embed="rId4">
              <a:alphaModFix amt="60000"/>
              <a:extLst>
                <a:ext uri="{96DAC541-7B7A-43D3-8B79-37D633B846F1}">
                  <asvg:svgBlip xmlns:asvg="http://schemas.microsoft.com/office/drawing/2016/SVG/main" xmlns="" r:embed="rId5"/>
                </a:ext>
              </a:extLst>
            </a:blip>
            <a:stretch>
              <a:fillRect/>
            </a:stretch>
          </a:blipFill>
        </p:spPr>
      </p:sp>
      <p:sp>
        <p:nvSpPr>
          <p:cNvPr id="7" name="Freeform 7"/>
          <p:cNvSpPr/>
          <p:nvPr/>
        </p:nvSpPr>
        <p:spPr>
          <a:xfrm rot="7200000">
            <a:off x="6941168" y="-3285076"/>
            <a:ext cx="6325037" cy="5842034"/>
          </a:xfrm>
          <a:custGeom>
            <a:avLst/>
            <a:gdLst/>
            <a:ahLst/>
            <a:cxnLst/>
            <a:rect l="l" t="t" r="r" b="b"/>
            <a:pathLst>
              <a:path w="6325037" h="5842034">
                <a:moveTo>
                  <a:pt x="0" y="0"/>
                </a:moveTo>
                <a:lnTo>
                  <a:pt x="6325037" y="0"/>
                </a:lnTo>
                <a:lnTo>
                  <a:pt x="6325037" y="5842034"/>
                </a:lnTo>
                <a:lnTo>
                  <a:pt x="0" y="5842034"/>
                </a:lnTo>
                <a:lnTo>
                  <a:pt x="0" y="0"/>
                </a:lnTo>
                <a:close/>
              </a:path>
            </a:pathLst>
          </a:custGeom>
          <a:blipFill>
            <a:blip r:embed="rId8">
              <a:alphaModFix amt="60000"/>
              <a:extLst>
                <a:ext uri="{96DAC541-7B7A-43D3-8B79-37D633B846F1}">
                  <asvg:svgBlip xmlns:asvg="http://schemas.microsoft.com/office/drawing/2016/SVG/main" xmlns="" r:embed="rId9"/>
                </a:ext>
              </a:extLst>
            </a:blip>
            <a:stretch>
              <a:fillRect/>
            </a:stretch>
          </a:blipFill>
        </p:spPr>
      </p:sp>
      <p:sp>
        <p:nvSpPr>
          <p:cNvPr id="8" name="Freeform 8"/>
          <p:cNvSpPr/>
          <p:nvPr/>
        </p:nvSpPr>
        <p:spPr>
          <a:xfrm>
            <a:off x="1732540" y="9479783"/>
            <a:ext cx="1515157" cy="1399454"/>
          </a:xfrm>
          <a:custGeom>
            <a:avLst/>
            <a:gdLst/>
            <a:ahLst/>
            <a:cxnLst/>
            <a:rect l="l" t="t" r="r" b="b"/>
            <a:pathLst>
              <a:path w="1515157" h="1399454">
                <a:moveTo>
                  <a:pt x="0" y="0"/>
                </a:moveTo>
                <a:lnTo>
                  <a:pt x="1515157" y="0"/>
                </a:lnTo>
                <a:lnTo>
                  <a:pt x="1515157" y="1399454"/>
                </a:lnTo>
                <a:lnTo>
                  <a:pt x="0" y="1399454"/>
                </a:lnTo>
                <a:lnTo>
                  <a:pt x="0" y="0"/>
                </a:lnTo>
                <a:close/>
              </a:path>
            </a:pathLst>
          </a:custGeom>
          <a:blipFill>
            <a:blip r:embed="rId6">
              <a:alphaModFix amt="60000"/>
              <a:extLst>
                <a:ext uri="{96DAC541-7B7A-43D3-8B79-37D633B846F1}">
                  <asvg:svgBlip xmlns:asvg="http://schemas.microsoft.com/office/drawing/2016/SVG/main" xmlns="" r:embed="rId7"/>
                </a:ext>
              </a:extLst>
            </a:blip>
            <a:stretch>
              <a:fillRect/>
            </a:stretch>
          </a:blipFill>
        </p:spPr>
      </p:sp>
      <p:sp>
        <p:nvSpPr>
          <p:cNvPr id="9" name="Freeform 9"/>
          <p:cNvSpPr/>
          <p:nvPr/>
        </p:nvSpPr>
        <p:spPr>
          <a:xfrm rot="7200000">
            <a:off x="1674851" y="9395635"/>
            <a:ext cx="1549319" cy="1431008"/>
          </a:xfrm>
          <a:custGeom>
            <a:avLst/>
            <a:gdLst/>
            <a:ahLst/>
            <a:cxnLst/>
            <a:rect l="l" t="t" r="r" b="b"/>
            <a:pathLst>
              <a:path w="1549319" h="1431008">
                <a:moveTo>
                  <a:pt x="0" y="0"/>
                </a:moveTo>
                <a:lnTo>
                  <a:pt x="1549319" y="0"/>
                </a:lnTo>
                <a:lnTo>
                  <a:pt x="1549319" y="1431008"/>
                </a:lnTo>
                <a:lnTo>
                  <a:pt x="0" y="1431008"/>
                </a:lnTo>
                <a:lnTo>
                  <a:pt x="0" y="0"/>
                </a:lnTo>
                <a:close/>
              </a:path>
            </a:pathLst>
          </a:custGeom>
          <a:blipFill>
            <a:blip r:embed="rId4">
              <a:alphaModFix amt="60000"/>
              <a:extLst>
                <a:ext uri="{96DAC541-7B7A-43D3-8B79-37D633B846F1}">
                  <asvg:svgBlip xmlns:asvg="http://schemas.microsoft.com/office/drawing/2016/SVG/main" xmlns="" r:embed="rId5"/>
                </a:ext>
              </a:extLst>
            </a:blip>
            <a:stretch>
              <a:fillRect/>
            </a:stretch>
          </a:blipFill>
        </p:spPr>
      </p:sp>
      <p:sp>
        <p:nvSpPr>
          <p:cNvPr id="11" name="TextBox 11"/>
          <p:cNvSpPr txBox="1"/>
          <p:nvPr/>
        </p:nvSpPr>
        <p:spPr>
          <a:xfrm>
            <a:off x="8030911" y="617234"/>
            <a:ext cx="2269034" cy="1436291"/>
          </a:xfrm>
          <a:prstGeom prst="rect">
            <a:avLst/>
          </a:prstGeom>
        </p:spPr>
        <p:txBody>
          <a:bodyPr wrap="square" lIns="0" tIns="0" rIns="0" bIns="0" rtlCol="0" anchor="t">
            <a:spAutoFit/>
          </a:bodyPr>
          <a:lstStyle/>
          <a:p>
            <a:pPr algn="ctr">
              <a:lnSpc>
                <a:spcPts val="11200"/>
              </a:lnSpc>
            </a:pPr>
            <a:r>
              <a:rPr lang="en-US" sz="8000" b="1" dirty="0">
                <a:solidFill>
                  <a:srgbClr val="042B60"/>
                </a:solidFill>
                <a:latin typeface="Canva Sans Bold"/>
                <a:ea typeface="Canva Sans Bold"/>
                <a:cs typeface="Canva Sans Bold"/>
                <a:sym typeface="Canva Sans Bold"/>
              </a:rPr>
              <a:t>JFS</a:t>
            </a:r>
          </a:p>
        </p:txBody>
      </p:sp>
      <p:sp>
        <p:nvSpPr>
          <p:cNvPr id="12" name="TextBox 12"/>
          <p:cNvSpPr txBox="1"/>
          <p:nvPr/>
        </p:nvSpPr>
        <p:spPr>
          <a:xfrm>
            <a:off x="1732540" y="3028889"/>
            <a:ext cx="14691358" cy="3896179"/>
          </a:xfrm>
          <a:prstGeom prst="rect">
            <a:avLst/>
          </a:prstGeom>
        </p:spPr>
        <p:txBody>
          <a:bodyPr lIns="0" tIns="0" rIns="0" bIns="0" rtlCol="0" anchor="t">
            <a:spAutoFit/>
          </a:bodyPr>
          <a:lstStyle/>
          <a:p>
            <a:pPr marL="481913" lvl="1" indent="-240957" algn="just">
              <a:lnSpc>
                <a:spcPts val="3124"/>
              </a:lnSpc>
              <a:buFont typeface="Arial"/>
              <a:buChar char="•"/>
            </a:pPr>
            <a:r>
              <a:rPr lang="en-US" sz="2232" b="1" dirty="0">
                <a:solidFill>
                  <a:srgbClr val="042B60"/>
                </a:solidFill>
                <a:latin typeface="Canva Sans Bold"/>
                <a:ea typeface="Canva Sans Bold"/>
                <a:cs typeface="Canva Sans Bold"/>
                <a:sym typeface="Canva Sans Bold"/>
              </a:rPr>
              <a:t>Need to collect 4 points overall </a:t>
            </a:r>
            <a:r>
              <a:rPr lang="en-US" sz="2232" dirty="0">
                <a:solidFill>
                  <a:srgbClr val="042B60"/>
                </a:solidFill>
                <a:latin typeface="Canva Sans"/>
                <a:ea typeface="Canva Sans"/>
                <a:cs typeface="Canva Sans"/>
                <a:sym typeface="Canva Sans"/>
              </a:rPr>
              <a:t>– There is no advantage in achieving more than 4 points</a:t>
            </a:r>
          </a:p>
          <a:p>
            <a:pPr marL="481913" lvl="1" indent="-240957" algn="just">
              <a:lnSpc>
                <a:spcPts val="3124"/>
              </a:lnSpc>
              <a:buFont typeface="Arial"/>
              <a:buChar char="•"/>
            </a:pPr>
            <a:r>
              <a:rPr lang="en-US" sz="2232" dirty="0">
                <a:solidFill>
                  <a:srgbClr val="042B60"/>
                </a:solidFill>
                <a:latin typeface="Canva Sans"/>
                <a:ea typeface="Canva Sans"/>
                <a:cs typeface="Canva Sans"/>
                <a:sym typeface="Canva Sans"/>
              </a:rPr>
              <a:t>Need an application, SIF and CRP form for each school</a:t>
            </a:r>
          </a:p>
          <a:p>
            <a:pPr marL="481913" lvl="1" indent="-240957" algn="just">
              <a:lnSpc>
                <a:spcPts val="3124"/>
              </a:lnSpc>
              <a:buFont typeface="Arial"/>
              <a:buChar char="•"/>
            </a:pPr>
            <a:r>
              <a:rPr lang="en-US" sz="2232" dirty="0">
                <a:solidFill>
                  <a:srgbClr val="042B60"/>
                </a:solidFill>
                <a:latin typeface="Canva Sans"/>
                <a:ea typeface="Canva Sans"/>
                <a:cs typeface="Canva Sans"/>
                <a:sym typeface="Canva Sans"/>
              </a:rPr>
              <a:t>Synagogue attendance on Shabbat - between 25th</a:t>
            </a:r>
            <a:r>
              <a:rPr lang="en-US" sz="2232" b="1" dirty="0">
                <a:solidFill>
                  <a:srgbClr val="FF66C4"/>
                </a:solidFill>
                <a:latin typeface="Canva Sans Bold"/>
                <a:ea typeface="Canva Sans Bold"/>
                <a:cs typeface="Canva Sans Bold"/>
                <a:sym typeface="Canva Sans Bold"/>
              </a:rPr>
              <a:t> </a:t>
            </a:r>
            <a:r>
              <a:rPr lang="en-US" sz="2232" dirty="0">
                <a:solidFill>
                  <a:srgbClr val="042B60"/>
                </a:solidFill>
                <a:latin typeface="Canva Sans"/>
                <a:ea typeface="Canva Sans"/>
                <a:cs typeface="Canva Sans"/>
                <a:sym typeface="Canva Sans"/>
              </a:rPr>
              <a:t>April 2025 and 31 October 2025 - Festivals are not counted</a:t>
            </a:r>
          </a:p>
          <a:p>
            <a:pPr marL="481913" lvl="1" indent="-240957" algn="just">
              <a:lnSpc>
                <a:spcPts val="3124"/>
              </a:lnSpc>
              <a:buFont typeface="Arial"/>
              <a:buChar char="•"/>
            </a:pPr>
            <a:r>
              <a:rPr lang="en-US" sz="2232" dirty="0">
                <a:solidFill>
                  <a:srgbClr val="042B60"/>
                </a:solidFill>
                <a:latin typeface="Canva Sans"/>
                <a:ea typeface="Canva Sans"/>
                <a:cs typeface="Canva Sans"/>
                <a:sym typeface="Canva Sans"/>
              </a:rPr>
              <a:t>At least 8 visits = 4 points, 4 visits =2 points, less than 4 times = 0 points</a:t>
            </a:r>
          </a:p>
          <a:p>
            <a:pPr marL="481913" lvl="1" indent="-240957" algn="just">
              <a:lnSpc>
                <a:spcPts val="3124"/>
              </a:lnSpc>
              <a:buFont typeface="Arial"/>
              <a:buChar char="•"/>
            </a:pPr>
            <a:r>
              <a:rPr lang="en-US" sz="2232" dirty="0">
                <a:solidFill>
                  <a:srgbClr val="042B60"/>
                </a:solidFill>
                <a:latin typeface="Canva Sans"/>
                <a:ea typeface="Canva Sans"/>
                <a:cs typeface="Canva Sans"/>
                <a:sym typeface="Canva Sans"/>
              </a:rPr>
              <a:t>Jewish educational activities (</a:t>
            </a:r>
            <a:r>
              <a:rPr lang="en-US" sz="2232" dirty="0" err="1">
                <a:solidFill>
                  <a:srgbClr val="042B60"/>
                </a:solidFill>
                <a:latin typeface="Canva Sans"/>
                <a:ea typeface="Canva Sans"/>
                <a:cs typeface="Canva Sans"/>
                <a:sym typeface="Canva Sans"/>
              </a:rPr>
              <a:t>Chedar</a:t>
            </a:r>
            <a:r>
              <a:rPr lang="en-US" sz="2232" dirty="0">
                <a:solidFill>
                  <a:srgbClr val="042B60"/>
                </a:solidFill>
                <a:latin typeface="Canva Sans"/>
                <a:ea typeface="Canva Sans"/>
                <a:cs typeface="Canva Sans"/>
                <a:sym typeface="Canva Sans"/>
              </a:rPr>
              <a:t> or Primary) 6 occasions = 2 points</a:t>
            </a:r>
          </a:p>
          <a:p>
            <a:pPr marL="481913" lvl="1" indent="-240957" algn="just">
              <a:lnSpc>
                <a:spcPts val="3124"/>
              </a:lnSpc>
              <a:buFont typeface="Arial"/>
              <a:buChar char="•"/>
            </a:pPr>
            <a:r>
              <a:rPr lang="en-US" sz="2232" dirty="0">
                <a:solidFill>
                  <a:srgbClr val="042B60"/>
                </a:solidFill>
                <a:latin typeface="Canva Sans"/>
                <a:ea typeface="Canva Sans"/>
                <a:cs typeface="Canva Sans"/>
                <a:sym typeface="Canva Sans"/>
              </a:rPr>
              <a:t>Volunteering - 12 occasions = 2 points</a:t>
            </a:r>
          </a:p>
          <a:p>
            <a:pPr marL="481913" lvl="1" indent="-240957" algn="just">
              <a:lnSpc>
                <a:spcPts val="3124"/>
              </a:lnSpc>
              <a:buFont typeface="Arial"/>
              <a:buChar char="•"/>
            </a:pPr>
            <a:r>
              <a:rPr lang="en-US" sz="2232" dirty="0">
                <a:solidFill>
                  <a:srgbClr val="042B60"/>
                </a:solidFill>
                <a:latin typeface="Canva Sans"/>
                <a:ea typeface="Canva Sans"/>
                <a:cs typeface="Canva Sans"/>
                <a:sym typeface="Canva Sans"/>
              </a:rPr>
              <a:t>Participating in the Tribe CRP 6-week course 2025</a:t>
            </a:r>
            <a:r>
              <a:rPr lang="en-US" sz="2232" dirty="0">
                <a:solidFill>
                  <a:srgbClr val="FF66C4"/>
                </a:solidFill>
                <a:latin typeface="Canva Sans"/>
                <a:ea typeface="Canva Sans"/>
                <a:cs typeface="Canva Sans"/>
                <a:sym typeface="Canva Sans"/>
              </a:rPr>
              <a:t> </a:t>
            </a:r>
            <a:r>
              <a:rPr lang="en-US" sz="2232" dirty="0">
                <a:solidFill>
                  <a:srgbClr val="042B60"/>
                </a:solidFill>
                <a:latin typeface="Canva Sans"/>
                <a:ea typeface="Canva Sans"/>
                <a:cs typeface="Canva Sans"/>
                <a:sym typeface="Canva Sans"/>
              </a:rPr>
              <a:t>– This course has been specifically designed for admission to schools whose religious authority is the Office of the Chief Rabbi or whose Foundation Body is the United Synagogue, for admission in September 2025 = 2 points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996113" y="33211"/>
            <a:ext cx="1515157" cy="1399454"/>
          </a:xfrm>
          <a:custGeom>
            <a:avLst/>
            <a:gdLst/>
            <a:ahLst/>
            <a:cxnLst/>
            <a:rect l="l" t="t" r="r" b="b"/>
            <a:pathLst>
              <a:path w="1515157" h="1399454">
                <a:moveTo>
                  <a:pt x="0" y="0"/>
                </a:moveTo>
                <a:lnTo>
                  <a:pt x="1515157" y="0"/>
                </a:lnTo>
                <a:lnTo>
                  <a:pt x="1515157" y="1399454"/>
                </a:lnTo>
                <a:lnTo>
                  <a:pt x="0" y="1399454"/>
                </a:lnTo>
                <a:lnTo>
                  <a:pt x="0" y="0"/>
                </a:lnTo>
                <a:close/>
              </a:path>
            </a:pathLst>
          </a:custGeom>
          <a:blipFill>
            <a:blip r:embed="rId2">
              <a:alphaModFix amt="60000"/>
              <a:extLst>
                <a:ext uri="{96DAC541-7B7A-43D3-8B79-37D633B846F1}">
                  <asvg:svgBlip xmlns:asvg="http://schemas.microsoft.com/office/drawing/2016/SVG/main" xmlns="" r:embed="rId3"/>
                </a:ext>
              </a:extLst>
            </a:blip>
            <a:stretch>
              <a:fillRect/>
            </a:stretch>
          </a:blipFill>
        </p:spPr>
      </p:sp>
      <p:sp>
        <p:nvSpPr>
          <p:cNvPr id="3" name="Freeform 3"/>
          <p:cNvSpPr/>
          <p:nvPr/>
        </p:nvSpPr>
        <p:spPr>
          <a:xfrm rot="7200000">
            <a:off x="13938425" y="-50936"/>
            <a:ext cx="1549319" cy="1431008"/>
          </a:xfrm>
          <a:custGeom>
            <a:avLst/>
            <a:gdLst/>
            <a:ahLst/>
            <a:cxnLst/>
            <a:rect l="l" t="t" r="r" b="b"/>
            <a:pathLst>
              <a:path w="1549319" h="1431008">
                <a:moveTo>
                  <a:pt x="0" y="0"/>
                </a:moveTo>
                <a:lnTo>
                  <a:pt x="1549319" y="0"/>
                </a:lnTo>
                <a:lnTo>
                  <a:pt x="1549319" y="1431008"/>
                </a:lnTo>
                <a:lnTo>
                  <a:pt x="0" y="1431008"/>
                </a:lnTo>
                <a:lnTo>
                  <a:pt x="0" y="0"/>
                </a:lnTo>
                <a:close/>
              </a:path>
            </a:pathLst>
          </a:custGeom>
          <a:blipFill>
            <a:blip r:embed="rId4">
              <a:alphaModFix amt="60000"/>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6841305" y="8022280"/>
            <a:ext cx="6185571" cy="5713218"/>
          </a:xfrm>
          <a:custGeom>
            <a:avLst/>
            <a:gdLst/>
            <a:ahLst/>
            <a:cxnLst/>
            <a:rect l="l" t="t" r="r" b="b"/>
            <a:pathLst>
              <a:path w="6185571" h="5713218">
                <a:moveTo>
                  <a:pt x="0" y="0"/>
                </a:moveTo>
                <a:lnTo>
                  <a:pt x="6185571" y="0"/>
                </a:lnTo>
                <a:lnTo>
                  <a:pt x="6185571" y="5713218"/>
                </a:lnTo>
                <a:lnTo>
                  <a:pt x="0" y="5713218"/>
                </a:lnTo>
                <a:lnTo>
                  <a:pt x="0" y="0"/>
                </a:lnTo>
                <a:close/>
              </a:path>
            </a:pathLst>
          </a:custGeom>
          <a:blipFill>
            <a:blip r:embed="rId6">
              <a:alphaModFix amt="60000"/>
              <a:extLst>
                <a:ext uri="{96DAC541-7B7A-43D3-8B79-37D633B846F1}">
                  <asvg:svgBlip xmlns:asvg="http://schemas.microsoft.com/office/drawing/2016/SVG/main" xmlns="" r:embed="rId7"/>
                </a:ext>
              </a:extLst>
            </a:blip>
            <a:stretch>
              <a:fillRect/>
            </a:stretch>
          </a:blipFill>
        </p:spPr>
      </p:sp>
      <p:sp>
        <p:nvSpPr>
          <p:cNvPr id="5" name="Freeform 5"/>
          <p:cNvSpPr/>
          <p:nvPr/>
        </p:nvSpPr>
        <p:spPr>
          <a:xfrm rot="7200000">
            <a:off x="7789721" y="8040647"/>
            <a:ext cx="6325037" cy="5842034"/>
          </a:xfrm>
          <a:custGeom>
            <a:avLst/>
            <a:gdLst/>
            <a:ahLst/>
            <a:cxnLst/>
            <a:rect l="l" t="t" r="r" b="b"/>
            <a:pathLst>
              <a:path w="6325037" h="5842034">
                <a:moveTo>
                  <a:pt x="0" y="0"/>
                </a:moveTo>
                <a:lnTo>
                  <a:pt x="6325037" y="0"/>
                </a:lnTo>
                <a:lnTo>
                  <a:pt x="6325037" y="5842034"/>
                </a:lnTo>
                <a:lnTo>
                  <a:pt x="0" y="5842034"/>
                </a:lnTo>
                <a:lnTo>
                  <a:pt x="0" y="0"/>
                </a:lnTo>
                <a:close/>
              </a:path>
            </a:pathLst>
          </a:custGeom>
          <a:blipFill>
            <a:blip r:embed="rId4">
              <a:alphaModFix amt="60000"/>
              <a:extLst>
                <a:ext uri="{96DAC541-7B7A-43D3-8B79-37D633B846F1}">
                  <asvg:svgBlip xmlns:asvg="http://schemas.microsoft.com/office/drawing/2016/SVG/main" xmlns="" r:embed="rId5"/>
                </a:ext>
              </a:extLst>
            </a:blip>
            <a:stretch>
              <a:fillRect/>
            </a:stretch>
          </a:blipFill>
        </p:spPr>
      </p:sp>
      <p:sp>
        <p:nvSpPr>
          <p:cNvPr id="6" name="Freeform 6"/>
          <p:cNvSpPr/>
          <p:nvPr/>
        </p:nvSpPr>
        <p:spPr>
          <a:xfrm>
            <a:off x="7810543" y="-3650504"/>
            <a:ext cx="6185571" cy="5713218"/>
          </a:xfrm>
          <a:custGeom>
            <a:avLst/>
            <a:gdLst/>
            <a:ahLst/>
            <a:cxnLst/>
            <a:rect l="l" t="t" r="r" b="b"/>
            <a:pathLst>
              <a:path w="6185571" h="5713218">
                <a:moveTo>
                  <a:pt x="0" y="0"/>
                </a:moveTo>
                <a:lnTo>
                  <a:pt x="6185570" y="0"/>
                </a:lnTo>
                <a:lnTo>
                  <a:pt x="6185570" y="5713218"/>
                </a:lnTo>
                <a:lnTo>
                  <a:pt x="0" y="5713218"/>
                </a:lnTo>
                <a:lnTo>
                  <a:pt x="0" y="0"/>
                </a:lnTo>
                <a:close/>
              </a:path>
            </a:pathLst>
          </a:custGeom>
          <a:blipFill>
            <a:blip r:embed="rId8">
              <a:alphaModFix amt="60000"/>
              <a:extLst>
                <a:ext uri="{96DAC541-7B7A-43D3-8B79-37D633B846F1}">
                  <asvg:svgBlip xmlns:asvg="http://schemas.microsoft.com/office/drawing/2016/SVG/main" xmlns="" r:embed="rId9"/>
                </a:ext>
              </a:extLst>
            </a:blip>
            <a:stretch>
              <a:fillRect/>
            </a:stretch>
          </a:blipFill>
        </p:spPr>
      </p:sp>
      <p:sp>
        <p:nvSpPr>
          <p:cNvPr id="7" name="Freeform 7"/>
          <p:cNvSpPr/>
          <p:nvPr/>
        </p:nvSpPr>
        <p:spPr>
          <a:xfrm rot="7200000">
            <a:off x="6941168" y="-3285076"/>
            <a:ext cx="6325037" cy="5842034"/>
          </a:xfrm>
          <a:custGeom>
            <a:avLst/>
            <a:gdLst/>
            <a:ahLst/>
            <a:cxnLst/>
            <a:rect l="l" t="t" r="r" b="b"/>
            <a:pathLst>
              <a:path w="6325037" h="5842034">
                <a:moveTo>
                  <a:pt x="0" y="0"/>
                </a:moveTo>
                <a:lnTo>
                  <a:pt x="6325037" y="0"/>
                </a:lnTo>
                <a:lnTo>
                  <a:pt x="6325037" y="5842034"/>
                </a:lnTo>
                <a:lnTo>
                  <a:pt x="0" y="5842034"/>
                </a:lnTo>
                <a:lnTo>
                  <a:pt x="0" y="0"/>
                </a:lnTo>
                <a:close/>
              </a:path>
            </a:pathLst>
          </a:custGeom>
          <a:blipFill>
            <a:blip r:embed="rId6">
              <a:alphaModFix amt="60000"/>
              <a:extLst>
                <a:ext uri="{96DAC541-7B7A-43D3-8B79-37D633B846F1}">
                  <asvg:svgBlip xmlns:asvg="http://schemas.microsoft.com/office/drawing/2016/SVG/main" xmlns="" r:embed="rId7"/>
                </a:ext>
              </a:extLst>
            </a:blip>
            <a:stretch>
              <a:fillRect/>
            </a:stretch>
          </a:blipFill>
        </p:spPr>
      </p:sp>
      <p:sp>
        <p:nvSpPr>
          <p:cNvPr id="8" name="Freeform 8"/>
          <p:cNvSpPr/>
          <p:nvPr/>
        </p:nvSpPr>
        <p:spPr>
          <a:xfrm>
            <a:off x="15353178" y="8116035"/>
            <a:ext cx="1515157" cy="1399454"/>
          </a:xfrm>
          <a:custGeom>
            <a:avLst/>
            <a:gdLst/>
            <a:ahLst/>
            <a:cxnLst/>
            <a:rect l="l" t="t" r="r" b="b"/>
            <a:pathLst>
              <a:path w="1515157" h="1399454">
                <a:moveTo>
                  <a:pt x="0" y="0"/>
                </a:moveTo>
                <a:lnTo>
                  <a:pt x="1515156" y="0"/>
                </a:lnTo>
                <a:lnTo>
                  <a:pt x="1515156" y="1399454"/>
                </a:lnTo>
                <a:lnTo>
                  <a:pt x="0" y="1399454"/>
                </a:lnTo>
                <a:lnTo>
                  <a:pt x="0" y="0"/>
                </a:lnTo>
                <a:close/>
              </a:path>
            </a:pathLst>
          </a:custGeom>
          <a:blipFill>
            <a:blip r:embed="rId8">
              <a:alphaModFix amt="60000"/>
              <a:extLst>
                <a:ext uri="{96DAC541-7B7A-43D3-8B79-37D633B846F1}">
                  <asvg:svgBlip xmlns:asvg="http://schemas.microsoft.com/office/drawing/2016/SVG/main" xmlns="" r:embed="rId9"/>
                </a:ext>
              </a:extLst>
            </a:blip>
            <a:stretch>
              <a:fillRect/>
            </a:stretch>
          </a:blipFill>
        </p:spPr>
      </p:sp>
      <p:sp>
        <p:nvSpPr>
          <p:cNvPr id="9" name="Freeform 9"/>
          <p:cNvSpPr/>
          <p:nvPr/>
        </p:nvSpPr>
        <p:spPr>
          <a:xfrm rot="7200000">
            <a:off x="15295489" y="8031888"/>
            <a:ext cx="1549319" cy="1431008"/>
          </a:xfrm>
          <a:custGeom>
            <a:avLst/>
            <a:gdLst/>
            <a:ahLst/>
            <a:cxnLst/>
            <a:rect l="l" t="t" r="r" b="b"/>
            <a:pathLst>
              <a:path w="1549319" h="1431008">
                <a:moveTo>
                  <a:pt x="0" y="0"/>
                </a:moveTo>
                <a:lnTo>
                  <a:pt x="1549319" y="0"/>
                </a:lnTo>
                <a:lnTo>
                  <a:pt x="1549319" y="1431007"/>
                </a:lnTo>
                <a:lnTo>
                  <a:pt x="0" y="1431007"/>
                </a:lnTo>
                <a:lnTo>
                  <a:pt x="0" y="0"/>
                </a:lnTo>
                <a:close/>
              </a:path>
            </a:pathLst>
          </a:custGeom>
          <a:blipFill>
            <a:blip r:embed="rId4">
              <a:alphaModFix amt="60000"/>
              <a:extLst>
                <a:ext uri="{96DAC541-7B7A-43D3-8B79-37D633B846F1}">
                  <asvg:svgBlip xmlns:asvg="http://schemas.microsoft.com/office/drawing/2016/SVG/main" xmlns="" r:embed="rId5"/>
                </a:ext>
              </a:extLst>
            </a:blip>
            <a:stretch>
              <a:fillRect/>
            </a:stretch>
          </a:blipFill>
        </p:spPr>
      </p:sp>
      <p:sp>
        <p:nvSpPr>
          <p:cNvPr id="11" name="TextBox 11"/>
          <p:cNvSpPr txBox="1"/>
          <p:nvPr/>
        </p:nvSpPr>
        <p:spPr>
          <a:xfrm>
            <a:off x="7614793" y="268288"/>
            <a:ext cx="3891407" cy="1436291"/>
          </a:xfrm>
          <a:prstGeom prst="rect">
            <a:avLst/>
          </a:prstGeom>
        </p:spPr>
        <p:txBody>
          <a:bodyPr wrap="square" lIns="0" tIns="0" rIns="0" bIns="0" rtlCol="0" anchor="t">
            <a:spAutoFit/>
          </a:bodyPr>
          <a:lstStyle/>
          <a:p>
            <a:pPr algn="ctr">
              <a:lnSpc>
                <a:spcPts val="11200"/>
              </a:lnSpc>
            </a:pPr>
            <a:r>
              <a:rPr lang="en-US" sz="8000" b="1" dirty="0">
                <a:solidFill>
                  <a:srgbClr val="042B60"/>
                </a:solidFill>
                <a:latin typeface="Canva Sans Bold"/>
                <a:ea typeface="Canva Sans Bold"/>
                <a:cs typeface="Canva Sans Bold"/>
                <a:sym typeface="Canva Sans Bold"/>
              </a:rPr>
              <a:t>Yavneh</a:t>
            </a:r>
          </a:p>
        </p:txBody>
      </p:sp>
      <p:sp>
        <p:nvSpPr>
          <p:cNvPr id="12" name="TextBox 12"/>
          <p:cNvSpPr txBox="1"/>
          <p:nvPr/>
        </p:nvSpPr>
        <p:spPr>
          <a:xfrm>
            <a:off x="1905000" y="2808201"/>
            <a:ext cx="14813764" cy="3896179"/>
          </a:xfrm>
          <a:prstGeom prst="rect">
            <a:avLst/>
          </a:prstGeom>
        </p:spPr>
        <p:txBody>
          <a:bodyPr lIns="0" tIns="0" rIns="0" bIns="0" rtlCol="0" anchor="t">
            <a:spAutoFit/>
          </a:bodyPr>
          <a:lstStyle/>
          <a:p>
            <a:pPr marL="481913" lvl="1" indent="-240957" algn="just">
              <a:lnSpc>
                <a:spcPts val="3124"/>
              </a:lnSpc>
              <a:buFont typeface="Arial"/>
              <a:buChar char="•"/>
            </a:pPr>
            <a:r>
              <a:rPr lang="en-US" sz="2232" b="1" dirty="0">
                <a:solidFill>
                  <a:srgbClr val="042B60"/>
                </a:solidFill>
                <a:latin typeface="Canva Sans Bold"/>
                <a:ea typeface="Canva Sans Bold"/>
                <a:cs typeface="Canva Sans Bold"/>
                <a:sym typeface="Canva Sans Bold"/>
              </a:rPr>
              <a:t>Need to collect 6 points overall </a:t>
            </a:r>
            <a:r>
              <a:rPr lang="en-US" sz="2232" dirty="0">
                <a:solidFill>
                  <a:srgbClr val="042B60"/>
                </a:solidFill>
                <a:latin typeface="Canva Sans"/>
                <a:ea typeface="Canva Sans"/>
                <a:cs typeface="Canva Sans"/>
                <a:sym typeface="Canva Sans"/>
              </a:rPr>
              <a:t>– There is no advantage in achieving more than 4 points </a:t>
            </a:r>
          </a:p>
          <a:p>
            <a:pPr marL="481913" lvl="1" indent="-240957" algn="just">
              <a:lnSpc>
                <a:spcPts val="3124"/>
              </a:lnSpc>
              <a:buFont typeface="Arial"/>
              <a:buChar char="•"/>
            </a:pPr>
            <a:r>
              <a:rPr lang="en-US" sz="2232" dirty="0">
                <a:solidFill>
                  <a:srgbClr val="042B60"/>
                </a:solidFill>
                <a:latin typeface="Canva Sans"/>
                <a:ea typeface="Canva Sans"/>
                <a:cs typeface="Canva Sans"/>
                <a:sym typeface="Canva Sans"/>
              </a:rPr>
              <a:t>Need an application, SIF and CRP form for each school</a:t>
            </a:r>
          </a:p>
          <a:p>
            <a:pPr marL="481913" lvl="1" indent="-240957" algn="just">
              <a:lnSpc>
                <a:spcPts val="3124"/>
              </a:lnSpc>
              <a:buFont typeface="Arial"/>
              <a:buChar char="•"/>
            </a:pPr>
            <a:r>
              <a:rPr lang="en-US" sz="2232" dirty="0">
                <a:solidFill>
                  <a:srgbClr val="042B60"/>
                </a:solidFill>
                <a:latin typeface="Canva Sans"/>
                <a:ea typeface="Canva Sans"/>
                <a:cs typeface="Canva Sans"/>
                <a:sym typeface="Canva Sans"/>
              </a:rPr>
              <a:t>Synagogue attendance on Shabbat - between 25th</a:t>
            </a:r>
            <a:r>
              <a:rPr lang="en-US" sz="2232" b="1" dirty="0">
                <a:solidFill>
                  <a:srgbClr val="FF66C4"/>
                </a:solidFill>
                <a:latin typeface="Canva Sans Bold"/>
                <a:ea typeface="Canva Sans Bold"/>
                <a:cs typeface="Canva Sans Bold"/>
                <a:sym typeface="Canva Sans Bold"/>
              </a:rPr>
              <a:t> </a:t>
            </a:r>
            <a:r>
              <a:rPr lang="en-US" sz="2232" dirty="0">
                <a:solidFill>
                  <a:srgbClr val="042B60"/>
                </a:solidFill>
                <a:latin typeface="Canva Sans"/>
                <a:ea typeface="Canva Sans"/>
                <a:cs typeface="Canva Sans"/>
                <a:sym typeface="Canva Sans"/>
              </a:rPr>
              <a:t>April 2025 and 31 October 2025 - Festivals are not counted</a:t>
            </a:r>
          </a:p>
          <a:p>
            <a:pPr marL="481913" lvl="1" indent="-240957" algn="just">
              <a:lnSpc>
                <a:spcPts val="3124"/>
              </a:lnSpc>
              <a:buFont typeface="Arial"/>
              <a:buChar char="•"/>
            </a:pPr>
            <a:r>
              <a:rPr lang="en-US" sz="2232" dirty="0">
                <a:solidFill>
                  <a:srgbClr val="042B60"/>
                </a:solidFill>
                <a:latin typeface="Canva Sans"/>
                <a:ea typeface="Canva Sans"/>
                <a:cs typeface="Canva Sans"/>
                <a:sym typeface="Canva Sans"/>
              </a:rPr>
              <a:t>At least 8 visits = 4 points, 4 visits =2 points, less than 4 times = 0 points</a:t>
            </a:r>
          </a:p>
          <a:p>
            <a:pPr marL="481913" lvl="1" indent="-240957" algn="just">
              <a:lnSpc>
                <a:spcPts val="3124"/>
              </a:lnSpc>
              <a:buFont typeface="Arial"/>
              <a:buChar char="•"/>
            </a:pPr>
            <a:r>
              <a:rPr lang="en-US" sz="2232" dirty="0">
                <a:solidFill>
                  <a:srgbClr val="042B60"/>
                </a:solidFill>
                <a:latin typeface="Canva Sans"/>
                <a:ea typeface="Canva Sans"/>
                <a:cs typeface="Canva Sans"/>
                <a:sym typeface="Canva Sans"/>
              </a:rPr>
              <a:t>Jewish educational activities (</a:t>
            </a:r>
            <a:r>
              <a:rPr lang="en-US" sz="2232" dirty="0" err="1">
                <a:solidFill>
                  <a:srgbClr val="042B60"/>
                </a:solidFill>
                <a:latin typeface="Canva Sans"/>
                <a:ea typeface="Canva Sans"/>
                <a:cs typeface="Canva Sans"/>
                <a:sym typeface="Canva Sans"/>
              </a:rPr>
              <a:t>Chedar</a:t>
            </a:r>
            <a:r>
              <a:rPr lang="en-US" sz="2232" dirty="0">
                <a:solidFill>
                  <a:srgbClr val="042B60"/>
                </a:solidFill>
                <a:latin typeface="Canva Sans"/>
                <a:ea typeface="Canva Sans"/>
                <a:cs typeface="Canva Sans"/>
                <a:sym typeface="Canva Sans"/>
              </a:rPr>
              <a:t> or Primary) 6 occasions = 2 points</a:t>
            </a:r>
          </a:p>
          <a:p>
            <a:pPr marL="481913" lvl="1" indent="-240957" algn="just">
              <a:lnSpc>
                <a:spcPts val="3124"/>
              </a:lnSpc>
              <a:buFont typeface="Arial"/>
              <a:buChar char="•"/>
            </a:pPr>
            <a:r>
              <a:rPr lang="en-US" sz="2232" dirty="0">
                <a:solidFill>
                  <a:srgbClr val="042B60"/>
                </a:solidFill>
                <a:latin typeface="Canva Sans"/>
                <a:ea typeface="Canva Sans"/>
                <a:cs typeface="Canva Sans"/>
                <a:sym typeface="Canva Sans"/>
              </a:rPr>
              <a:t>Volunteering - 12 occasions = 2 points</a:t>
            </a:r>
          </a:p>
          <a:p>
            <a:pPr marL="481913" lvl="1" indent="-240957" algn="just">
              <a:lnSpc>
                <a:spcPts val="3124"/>
              </a:lnSpc>
              <a:buFont typeface="Arial"/>
              <a:buChar char="•"/>
            </a:pPr>
            <a:r>
              <a:rPr lang="en-US" sz="2232" dirty="0">
                <a:solidFill>
                  <a:srgbClr val="042B60"/>
                </a:solidFill>
                <a:latin typeface="Canva Sans"/>
                <a:ea typeface="Canva Sans"/>
                <a:cs typeface="Canva Sans"/>
                <a:sym typeface="Canva Sans"/>
              </a:rPr>
              <a:t>Participating in the Tribe CRP 6-week course 2025</a:t>
            </a:r>
            <a:r>
              <a:rPr lang="en-US" sz="2232" dirty="0">
                <a:solidFill>
                  <a:srgbClr val="FF66C4"/>
                </a:solidFill>
                <a:latin typeface="Canva Sans"/>
                <a:ea typeface="Canva Sans"/>
                <a:cs typeface="Canva Sans"/>
                <a:sym typeface="Canva Sans"/>
              </a:rPr>
              <a:t> </a:t>
            </a:r>
            <a:r>
              <a:rPr lang="en-US" sz="2232" dirty="0">
                <a:solidFill>
                  <a:srgbClr val="042B60"/>
                </a:solidFill>
                <a:latin typeface="Canva Sans"/>
                <a:ea typeface="Canva Sans"/>
                <a:cs typeface="Canva Sans"/>
                <a:sym typeface="Canva Sans"/>
              </a:rPr>
              <a:t>– This course has been specifically designed for admission to schools whose religious authority is the Office of the Chief Rabbi or whose Foundation Body is the United Synagogue, for admission in September 2025 = 2 points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996113" y="33211"/>
            <a:ext cx="1515157" cy="1399454"/>
          </a:xfrm>
          <a:custGeom>
            <a:avLst/>
            <a:gdLst/>
            <a:ahLst/>
            <a:cxnLst/>
            <a:rect l="l" t="t" r="r" b="b"/>
            <a:pathLst>
              <a:path w="1515157" h="1399454">
                <a:moveTo>
                  <a:pt x="0" y="0"/>
                </a:moveTo>
                <a:lnTo>
                  <a:pt x="1515157" y="0"/>
                </a:lnTo>
                <a:lnTo>
                  <a:pt x="1515157" y="1399454"/>
                </a:lnTo>
                <a:lnTo>
                  <a:pt x="0" y="1399454"/>
                </a:lnTo>
                <a:lnTo>
                  <a:pt x="0" y="0"/>
                </a:lnTo>
                <a:close/>
              </a:path>
            </a:pathLst>
          </a:custGeom>
          <a:blipFill>
            <a:blip r:embed="rId2">
              <a:alphaModFix amt="60000"/>
              <a:extLst>
                <a:ext uri="{96DAC541-7B7A-43D3-8B79-37D633B846F1}">
                  <asvg:svgBlip xmlns:asvg="http://schemas.microsoft.com/office/drawing/2016/SVG/main" xmlns="" r:embed="rId3"/>
                </a:ext>
              </a:extLst>
            </a:blip>
            <a:stretch>
              <a:fillRect/>
            </a:stretch>
          </a:blipFill>
        </p:spPr>
      </p:sp>
      <p:sp>
        <p:nvSpPr>
          <p:cNvPr id="3" name="Freeform 3"/>
          <p:cNvSpPr/>
          <p:nvPr/>
        </p:nvSpPr>
        <p:spPr>
          <a:xfrm rot="7200000">
            <a:off x="13938425" y="-50936"/>
            <a:ext cx="1549319" cy="1431008"/>
          </a:xfrm>
          <a:custGeom>
            <a:avLst/>
            <a:gdLst/>
            <a:ahLst/>
            <a:cxnLst/>
            <a:rect l="l" t="t" r="r" b="b"/>
            <a:pathLst>
              <a:path w="1549319" h="1431008">
                <a:moveTo>
                  <a:pt x="0" y="0"/>
                </a:moveTo>
                <a:lnTo>
                  <a:pt x="1549319" y="0"/>
                </a:lnTo>
                <a:lnTo>
                  <a:pt x="1549319" y="1431008"/>
                </a:lnTo>
                <a:lnTo>
                  <a:pt x="0" y="1431008"/>
                </a:lnTo>
                <a:lnTo>
                  <a:pt x="0" y="0"/>
                </a:lnTo>
                <a:close/>
              </a:path>
            </a:pathLst>
          </a:custGeom>
          <a:blipFill>
            <a:blip r:embed="rId4">
              <a:alphaModFix amt="60000"/>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5648433" y="8283157"/>
            <a:ext cx="6185571" cy="5713218"/>
          </a:xfrm>
          <a:custGeom>
            <a:avLst/>
            <a:gdLst/>
            <a:ahLst/>
            <a:cxnLst/>
            <a:rect l="l" t="t" r="r" b="b"/>
            <a:pathLst>
              <a:path w="6185571" h="5713218">
                <a:moveTo>
                  <a:pt x="0" y="0"/>
                </a:moveTo>
                <a:lnTo>
                  <a:pt x="6185571" y="0"/>
                </a:lnTo>
                <a:lnTo>
                  <a:pt x="6185571" y="5713218"/>
                </a:lnTo>
                <a:lnTo>
                  <a:pt x="0" y="5713218"/>
                </a:lnTo>
                <a:lnTo>
                  <a:pt x="0" y="0"/>
                </a:lnTo>
                <a:close/>
              </a:path>
            </a:pathLst>
          </a:custGeom>
          <a:blipFill>
            <a:blip r:embed="rId2">
              <a:alphaModFix amt="60000"/>
              <a:extLst>
                <a:ext uri="{96DAC541-7B7A-43D3-8B79-37D633B846F1}">
                  <asvg:svgBlip xmlns:asvg="http://schemas.microsoft.com/office/drawing/2016/SVG/main" xmlns="" r:embed="rId3"/>
                </a:ext>
              </a:extLst>
            </a:blip>
            <a:stretch>
              <a:fillRect/>
            </a:stretch>
          </a:blipFill>
        </p:spPr>
      </p:sp>
      <p:sp>
        <p:nvSpPr>
          <p:cNvPr id="5" name="Freeform 5"/>
          <p:cNvSpPr/>
          <p:nvPr/>
        </p:nvSpPr>
        <p:spPr>
          <a:xfrm rot="7200000">
            <a:off x="5412921" y="7939629"/>
            <a:ext cx="6325037" cy="5842034"/>
          </a:xfrm>
          <a:custGeom>
            <a:avLst/>
            <a:gdLst/>
            <a:ahLst/>
            <a:cxnLst/>
            <a:rect l="l" t="t" r="r" b="b"/>
            <a:pathLst>
              <a:path w="6325037" h="5842034">
                <a:moveTo>
                  <a:pt x="0" y="0"/>
                </a:moveTo>
                <a:lnTo>
                  <a:pt x="6325037" y="0"/>
                </a:lnTo>
                <a:lnTo>
                  <a:pt x="6325037" y="5842034"/>
                </a:lnTo>
                <a:lnTo>
                  <a:pt x="0" y="5842034"/>
                </a:lnTo>
                <a:lnTo>
                  <a:pt x="0" y="0"/>
                </a:lnTo>
                <a:close/>
              </a:path>
            </a:pathLst>
          </a:custGeom>
          <a:blipFill>
            <a:blip r:embed="rId4">
              <a:alphaModFix amt="60000"/>
              <a:extLst>
                <a:ext uri="{96DAC541-7B7A-43D3-8B79-37D633B846F1}">
                  <asvg:svgBlip xmlns:asvg="http://schemas.microsoft.com/office/drawing/2016/SVG/main" xmlns="" r:embed="rId5"/>
                </a:ext>
              </a:extLst>
            </a:blip>
            <a:stretch>
              <a:fillRect/>
            </a:stretch>
          </a:blipFill>
        </p:spPr>
      </p:sp>
      <p:sp>
        <p:nvSpPr>
          <p:cNvPr id="6" name="Freeform 6"/>
          <p:cNvSpPr/>
          <p:nvPr/>
        </p:nvSpPr>
        <p:spPr>
          <a:xfrm>
            <a:off x="7176680" y="-2941548"/>
            <a:ext cx="6185571" cy="5713218"/>
          </a:xfrm>
          <a:custGeom>
            <a:avLst/>
            <a:gdLst/>
            <a:ahLst/>
            <a:cxnLst/>
            <a:rect l="l" t="t" r="r" b="b"/>
            <a:pathLst>
              <a:path w="6185571" h="5713218">
                <a:moveTo>
                  <a:pt x="0" y="0"/>
                </a:moveTo>
                <a:lnTo>
                  <a:pt x="6185571" y="0"/>
                </a:lnTo>
                <a:lnTo>
                  <a:pt x="6185571" y="5713218"/>
                </a:lnTo>
                <a:lnTo>
                  <a:pt x="0" y="5713218"/>
                </a:lnTo>
                <a:lnTo>
                  <a:pt x="0" y="0"/>
                </a:lnTo>
                <a:close/>
              </a:path>
            </a:pathLst>
          </a:custGeom>
          <a:blipFill>
            <a:blip r:embed="rId2">
              <a:alphaModFix amt="60000"/>
              <a:extLst>
                <a:ext uri="{96DAC541-7B7A-43D3-8B79-37D633B846F1}">
                  <asvg:svgBlip xmlns:asvg="http://schemas.microsoft.com/office/drawing/2016/SVG/main" xmlns="" r:embed="rId3"/>
                </a:ext>
              </a:extLst>
            </a:blip>
            <a:stretch>
              <a:fillRect/>
            </a:stretch>
          </a:blipFill>
        </p:spPr>
      </p:sp>
      <p:sp>
        <p:nvSpPr>
          <p:cNvPr id="7" name="Freeform 7"/>
          <p:cNvSpPr/>
          <p:nvPr/>
        </p:nvSpPr>
        <p:spPr>
          <a:xfrm rot="7200000">
            <a:off x="6941168" y="-3285076"/>
            <a:ext cx="6325037" cy="5842034"/>
          </a:xfrm>
          <a:custGeom>
            <a:avLst/>
            <a:gdLst/>
            <a:ahLst/>
            <a:cxnLst/>
            <a:rect l="l" t="t" r="r" b="b"/>
            <a:pathLst>
              <a:path w="6325037" h="5842034">
                <a:moveTo>
                  <a:pt x="0" y="0"/>
                </a:moveTo>
                <a:lnTo>
                  <a:pt x="6325037" y="0"/>
                </a:lnTo>
                <a:lnTo>
                  <a:pt x="6325037" y="5842034"/>
                </a:lnTo>
                <a:lnTo>
                  <a:pt x="0" y="5842034"/>
                </a:lnTo>
                <a:lnTo>
                  <a:pt x="0" y="0"/>
                </a:lnTo>
                <a:close/>
              </a:path>
            </a:pathLst>
          </a:custGeom>
          <a:blipFill>
            <a:blip r:embed="rId4">
              <a:alphaModFix amt="60000"/>
              <a:extLst>
                <a:ext uri="{96DAC541-7B7A-43D3-8B79-37D633B846F1}">
                  <asvg:svgBlip xmlns:asvg="http://schemas.microsoft.com/office/drawing/2016/SVG/main" xmlns="" r:embed="rId5"/>
                </a:ext>
              </a:extLst>
            </a:blip>
            <a:stretch>
              <a:fillRect/>
            </a:stretch>
          </a:blipFill>
        </p:spPr>
      </p:sp>
      <p:sp>
        <p:nvSpPr>
          <p:cNvPr id="8" name="Freeform 8"/>
          <p:cNvSpPr/>
          <p:nvPr/>
        </p:nvSpPr>
        <p:spPr>
          <a:xfrm>
            <a:off x="1732540" y="9479783"/>
            <a:ext cx="1515157" cy="1399454"/>
          </a:xfrm>
          <a:custGeom>
            <a:avLst/>
            <a:gdLst/>
            <a:ahLst/>
            <a:cxnLst/>
            <a:rect l="l" t="t" r="r" b="b"/>
            <a:pathLst>
              <a:path w="1515157" h="1399454">
                <a:moveTo>
                  <a:pt x="0" y="0"/>
                </a:moveTo>
                <a:lnTo>
                  <a:pt x="1515157" y="0"/>
                </a:lnTo>
                <a:lnTo>
                  <a:pt x="1515157" y="1399454"/>
                </a:lnTo>
                <a:lnTo>
                  <a:pt x="0" y="1399454"/>
                </a:lnTo>
                <a:lnTo>
                  <a:pt x="0" y="0"/>
                </a:lnTo>
                <a:close/>
              </a:path>
            </a:pathLst>
          </a:custGeom>
          <a:blipFill>
            <a:blip r:embed="rId2">
              <a:alphaModFix amt="60000"/>
              <a:extLst>
                <a:ext uri="{96DAC541-7B7A-43D3-8B79-37D633B846F1}">
                  <asvg:svgBlip xmlns:asvg="http://schemas.microsoft.com/office/drawing/2016/SVG/main" xmlns="" r:embed="rId3"/>
                </a:ext>
              </a:extLst>
            </a:blip>
            <a:stretch>
              <a:fillRect/>
            </a:stretch>
          </a:blipFill>
        </p:spPr>
      </p:sp>
      <p:sp>
        <p:nvSpPr>
          <p:cNvPr id="9" name="Freeform 9"/>
          <p:cNvSpPr/>
          <p:nvPr/>
        </p:nvSpPr>
        <p:spPr>
          <a:xfrm rot="7200000">
            <a:off x="1674851" y="9395635"/>
            <a:ext cx="1549319" cy="1431008"/>
          </a:xfrm>
          <a:custGeom>
            <a:avLst/>
            <a:gdLst/>
            <a:ahLst/>
            <a:cxnLst/>
            <a:rect l="l" t="t" r="r" b="b"/>
            <a:pathLst>
              <a:path w="1549319" h="1431008">
                <a:moveTo>
                  <a:pt x="0" y="0"/>
                </a:moveTo>
                <a:lnTo>
                  <a:pt x="1549319" y="0"/>
                </a:lnTo>
                <a:lnTo>
                  <a:pt x="1549319" y="1431008"/>
                </a:lnTo>
                <a:lnTo>
                  <a:pt x="0" y="1431008"/>
                </a:lnTo>
                <a:lnTo>
                  <a:pt x="0" y="0"/>
                </a:lnTo>
                <a:close/>
              </a:path>
            </a:pathLst>
          </a:custGeom>
          <a:blipFill>
            <a:blip r:embed="rId4">
              <a:alphaModFix amt="60000"/>
              <a:extLst>
                <a:ext uri="{96DAC541-7B7A-43D3-8B79-37D633B846F1}">
                  <asvg:svgBlip xmlns:asvg="http://schemas.microsoft.com/office/drawing/2016/SVG/main" xmlns="" r:embed="rId5"/>
                </a:ext>
              </a:extLst>
            </a:blip>
            <a:stretch>
              <a:fillRect/>
            </a:stretch>
          </a:blipFill>
        </p:spPr>
      </p:sp>
      <p:sp>
        <p:nvSpPr>
          <p:cNvPr id="10" name="TextBox 10"/>
          <p:cNvSpPr txBox="1"/>
          <p:nvPr/>
        </p:nvSpPr>
        <p:spPr>
          <a:xfrm>
            <a:off x="5661997" y="334142"/>
            <a:ext cx="7124105" cy="2327907"/>
          </a:xfrm>
          <a:prstGeom prst="rect">
            <a:avLst/>
          </a:prstGeom>
        </p:spPr>
        <p:txBody>
          <a:bodyPr lIns="0" tIns="0" rIns="0" bIns="0" rtlCol="0" anchor="t">
            <a:spAutoFit/>
          </a:bodyPr>
          <a:lstStyle/>
          <a:p>
            <a:pPr algn="ctr">
              <a:lnSpc>
                <a:spcPts val="11200"/>
              </a:lnSpc>
            </a:pPr>
            <a:r>
              <a:rPr lang="en-US" sz="8000" b="1">
                <a:solidFill>
                  <a:srgbClr val="042B60"/>
                </a:solidFill>
                <a:latin typeface="Canva Sans Bold"/>
                <a:ea typeface="Canva Sans Bold"/>
                <a:cs typeface="Canva Sans Bold"/>
                <a:sym typeface="Canva Sans Bold"/>
              </a:rPr>
              <a:t>JFS &amp; Yavneh  </a:t>
            </a:r>
          </a:p>
          <a:p>
            <a:pPr algn="ctr">
              <a:lnSpc>
                <a:spcPts val="7280"/>
              </a:lnSpc>
            </a:pPr>
            <a:r>
              <a:rPr lang="en-US" sz="5200" b="1">
                <a:solidFill>
                  <a:srgbClr val="042B60"/>
                </a:solidFill>
                <a:latin typeface="Canva Sans Bold"/>
                <a:ea typeface="Canva Sans Bold"/>
                <a:cs typeface="Canva Sans Bold"/>
                <a:sym typeface="Canva Sans Bold"/>
              </a:rPr>
              <a:t>SEND Applications</a:t>
            </a:r>
          </a:p>
        </p:txBody>
      </p:sp>
      <p:sp>
        <p:nvSpPr>
          <p:cNvPr id="11" name="TextBox 11"/>
          <p:cNvSpPr txBox="1"/>
          <p:nvPr/>
        </p:nvSpPr>
        <p:spPr>
          <a:xfrm>
            <a:off x="2449812" y="3321971"/>
            <a:ext cx="13388376" cy="4084139"/>
          </a:xfrm>
          <a:prstGeom prst="rect">
            <a:avLst/>
          </a:prstGeom>
        </p:spPr>
        <p:txBody>
          <a:bodyPr lIns="0" tIns="0" rIns="0" bIns="0" rtlCol="0" anchor="t">
            <a:spAutoFit/>
          </a:bodyPr>
          <a:lstStyle/>
          <a:p>
            <a:pPr marL="503503" lvl="1" indent="-251751" algn="l">
              <a:lnSpc>
                <a:spcPts val="3264"/>
              </a:lnSpc>
              <a:buFont typeface="Arial"/>
              <a:buChar char="•"/>
            </a:pPr>
            <a:r>
              <a:rPr lang="en-US" sz="2332">
                <a:solidFill>
                  <a:srgbClr val="042B60"/>
                </a:solidFill>
                <a:latin typeface="Canva Sans"/>
                <a:ea typeface="Canva Sans"/>
                <a:cs typeface="Canva Sans"/>
                <a:sym typeface="Canva Sans"/>
              </a:rPr>
              <a:t>Parents of children with SEND and/or an Educational Health Care Plan are advised to apply through their Local Authority’s Special Educational Needs team</a:t>
            </a:r>
          </a:p>
          <a:p>
            <a:pPr algn="l">
              <a:lnSpc>
                <a:spcPts val="3264"/>
              </a:lnSpc>
            </a:pPr>
            <a:endParaRPr lang="en-US" sz="2332">
              <a:solidFill>
                <a:srgbClr val="042B60"/>
              </a:solidFill>
              <a:latin typeface="Canva Sans"/>
              <a:ea typeface="Canva Sans"/>
              <a:cs typeface="Canva Sans"/>
              <a:sym typeface="Canva Sans"/>
            </a:endParaRPr>
          </a:p>
          <a:p>
            <a:pPr marL="503503" lvl="1" indent="-251751" algn="l">
              <a:lnSpc>
                <a:spcPts val="3264"/>
              </a:lnSpc>
              <a:buFont typeface="Arial"/>
              <a:buChar char="•"/>
            </a:pPr>
            <a:r>
              <a:rPr lang="en-US" sz="2332">
                <a:solidFill>
                  <a:srgbClr val="042B60"/>
                </a:solidFill>
                <a:latin typeface="Canva Sans"/>
                <a:ea typeface="Canva Sans"/>
                <a:cs typeface="Canva Sans"/>
                <a:sym typeface="Canva Sans"/>
              </a:rPr>
              <a:t>This is to ensure that the correct consultation procedure between parents, school, and SEND team at the Local Authority can take place</a:t>
            </a:r>
          </a:p>
          <a:p>
            <a:pPr algn="l">
              <a:lnSpc>
                <a:spcPts val="3264"/>
              </a:lnSpc>
            </a:pPr>
            <a:endParaRPr lang="en-US" sz="2332">
              <a:solidFill>
                <a:srgbClr val="042B60"/>
              </a:solidFill>
              <a:latin typeface="Canva Sans"/>
              <a:ea typeface="Canva Sans"/>
              <a:cs typeface="Canva Sans"/>
              <a:sym typeface="Canva Sans"/>
            </a:endParaRPr>
          </a:p>
          <a:p>
            <a:pPr marL="503503" lvl="1" indent="-251751" algn="l">
              <a:lnSpc>
                <a:spcPts val="3264"/>
              </a:lnSpc>
              <a:buFont typeface="Arial"/>
              <a:buChar char="•"/>
            </a:pPr>
            <a:r>
              <a:rPr lang="en-US" sz="2332">
                <a:solidFill>
                  <a:srgbClr val="042B60"/>
                </a:solidFill>
                <a:latin typeface="Canva Sans"/>
                <a:ea typeface="Canva Sans"/>
                <a:cs typeface="Canva Sans"/>
                <a:sym typeface="Canva Sans"/>
              </a:rPr>
              <a:t>In accordance with the law, schools will admit pupils with Statements of Special Educational Needs that name the school</a:t>
            </a:r>
          </a:p>
          <a:p>
            <a:pPr algn="l">
              <a:lnSpc>
                <a:spcPts val="3264"/>
              </a:lnSpc>
            </a:pPr>
            <a:endParaRPr lang="en-US" sz="2332">
              <a:solidFill>
                <a:srgbClr val="042B60"/>
              </a:solidFill>
              <a:latin typeface="Canva Sans"/>
              <a:ea typeface="Canva Sans"/>
              <a:cs typeface="Canva Sans"/>
              <a:sym typeface="Canva Sans"/>
            </a:endParaRPr>
          </a:p>
          <a:p>
            <a:pPr marL="503503" lvl="1" indent="-251751" algn="l">
              <a:lnSpc>
                <a:spcPts val="3264"/>
              </a:lnSpc>
              <a:buFont typeface="Arial"/>
              <a:buChar char="•"/>
            </a:pPr>
            <a:r>
              <a:rPr lang="en-US" sz="2332">
                <a:solidFill>
                  <a:srgbClr val="042B60"/>
                </a:solidFill>
                <a:latin typeface="Canva Sans"/>
                <a:ea typeface="Canva Sans"/>
                <a:cs typeface="Canva Sans"/>
                <a:sym typeface="Canva Sans"/>
              </a:rPr>
              <a:t>The schools still ask that a SIF and CRP are completed</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996113" y="33211"/>
            <a:ext cx="1515157" cy="1399454"/>
          </a:xfrm>
          <a:custGeom>
            <a:avLst/>
            <a:gdLst/>
            <a:ahLst/>
            <a:cxnLst/>
            <a:rect l="l" t="t" r="r" b="b"/>
            <a:pathLst>
              <a:path w="1515157" h="1399454">
                <a:moveTo>
                  <a:pt x="0" y="0"/>
                </a:moveTo>
                <a:lnTo>
                  <a:pt x="1515157" y="0"/>
                </a:lnTo>
                <a:lnTo>
                  <a:pt x="1515157" y="1399454"/>
                </a:lnTo>
                <a:lnTo>
                  <a:pt x="0" y="1399454"/>
                </a:lnTo>
                <a:lnTo>
                  <a:pt x="0" y="0"/>
                </a:lnTo>
                <a:close/>
              </a:path>
            </a:pathLst>
          </a:custGeom>
          <a:blipFill>
            <a:blip r:embed="rId2">
              <a:alphaModFix amt="60000"/>
              <a:extLst>
                <a:ext uri="{96DAC541-7B7A-43D3-8B79-37D633B846F1}">
                  <asvg:svgBlip xmlns:asvg="http://schemas.microsoft.com/office/drawing/2016/SVG/main" xmlns="" r:embed="rId3"/>
                </a:ext>
              </a:extLst>
            </a:blip>
            <a:stretch>
              <a:fillRect/>
            </a:stretch>
          </a:blipFill>
        </p:spPr>
      </p:sp>
      <p:sp>
        <p:nvSpPr>
          <p:cNvPr id="3" name="Freeform 3"/>
          <p:cNvSpPr/>
          <p:nvPr/>
        </p:nvSpPr>
        <p:spPr>
          <a:xfrm rot="7200000">
            <a:off x="13938425" y="-50936"/>
            <a:ext cx="1549319" cy="1431008"/>
          </a:xfrm>
          <a:custGeom>
            <a:avLst/>
            <a:gdLst/>
            <a:ahLst/>
            <a:cxnLst/>
            <a:rect l="l" t="t" r="r" b="b"/>
            <a:pathLst>
              <a:path w="1549319" h="1431008">
                <a:moveTo>
                  <a:pt x="0" y="0"/>
                </a:moveTo>
                <a:lnTo>
                  <a:pt x="1549319" y="0"/>
                </a:lnTo>
                <a:lnTo>
                  <a:pt x="1549319" y="1431008"/>
                </a:lnTo>
                <a:lnTo>
                  <a:pt x="0" y="1431008"/>
                </a:lnTo>
                <a:lnTo>
                  <a:pt x="0" y="0"/>
                </a:lnTo>
                <a:close/>
              </a:path>
            </a:pathLst>
          </a:custGeom>
          <a:blipFill>
            <a:blip r:embed="rId4">
              <a:alphaModFix amt="60000"/>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5648433" y="8283157"/>
            <a:ext cx="6185571" cy="5713218"/>
          </a:xfrm>
          <a:custGeom>
            <a:avLst/>
            <a:gdLst/>
            <a:ahLst/>
            <a:cxnLst/>
            <a:rect l="l" t="t" r="r" b="b"/>
            <a:pathLst>
              <a:path w="6185571" h="5713218">
                <a:moveTo>
                  <a:pt x="0" y="0"/>
                </a:moveTo>
                <a:lnTo>
                  <a:pt x="6185571" y="0"/>
                </a:lnTo>
                <a:lnTo>
                  <a:pt x="6185571" y="5713218"/>
                </a:lnTo>
                <a:lnTo>
                  <a:pt x="0" y="5713218"/>
                </a:lnTo>
                <a:lnTo>
                  <a:pt x="0" y="0"/>
                </a:lnTo>
                <a:close/>
              </a:path>
            </a:pathLst>
          </a:custGeom>
          <a:blipFill>
            <a:blip r:embed="rId2">
              <a:alphaModFix amt="60000"/>
              <a:extLst>
                <a:ext uri="{96DAC541-7B7A-43D3-8B79-37D633B846F1}">
                  <asvg:svgBlip xmlns:asvg="http://schemas.microsoft.com/office/drawing/2016/SVG/main" xmlns="" r:embed="rId3"/>
                </a:ext>
              </a:extLst>
            </a:blip>
            <a:stretch>
              <a:fillRect/>
            </a:stretch>
          </a:blipFill>
        </p:spPr>
      </p:sp>
      <p:sp>
        <p:nvSpPr>
          <p:cNvPr id="5" name="Freeform 5"/>
          <p:cNvSpPr/>
          <p:nvPr/>
        </p:nvSpPr>
        <p:spPr>
          <a:xfrm rot="7200000">
            <a:off x="7264923" y="8377375"/>
            <a:ext cx="6325037" cy="5842034"/>
          </a:xfrm>
          <a:custGeom>
            <a:avLst/>
            <a:gdLst/>
            <a:ahLst/>
            <a:cxnLst/>
            <a:rect l="l" t="t" r="r" b="b"/>
            <a:pathLst>
              <a:path w="6325037" h="5842034">
                <a:moveTo>
                  <a:pt x="0" y="0"/>
                </a:moveTo>
                <a:lnTo>
                  <a:pt x="6325038" y="0"/>
                </a:lnTo>
                <a:lnTo>
                  <a:pt x="6325038" y="5842034"/>
                </a:lnTo>
                <a:lnTo>
                  <a:pt x="0" y="5842034"/>
                </a:lnTo>
                <a:lnTo>
                  <a:pt x="0" y="0"/>
                </a:lnTo>
                <a:close/>
              </a:path>
            </a:pathLst>
          </a:custGeom>
          <a:blipFill>
            <a:blip r:embed="rId4">
              <a:alphaModFix amt="60000"/>
              <a:extLst>
                <a:ext uri="{96DAC541-7B7A-43D3-8B79-37D633B846F1}">
                  <asvg:svgBlip xmlns:asvg="http://schemas.microsoft.com/office/drawing/2016/SVG/main" xmlns="" r:embed="rId5"/>
                </a:ext>
              </a:extLst>
            </a:blip>
            <a:stretch>
              <a:fillRect/>
            </a:stretch>
          </a:blipFill>
        </p:spPr>
      </p:sp>
      <p:sp>
        <p:nvSpPr>
          <p:cNvPr id="6" name="Freeform 6"/>
          <p:cNvSpPr/>
          <p:nvPr/>
        </p:nvSpPr>
        <p:spPr>
          <a:xfrm>
            <a:off x="7176680" y="-2941548"/>
            <a:ext cx="6185571" cy="5713218"/>
          </a:xfrm>
          <a:custGeom>
            <a:avLst/>
            <a:gdLst/>
            <a:ahLst/>
            <a:cxnLst/>
            <a:rect l="l" t="t" r="r" b="b"/>
            <a:pathLst>
              <a:path w="6185571" h="5713218">
                <a:moveTo>
                  <a:pt x="0" y="0"/>
                </a:moveTo>
                <a:lnTo>
                  <a:pt x="6185571" y="0"/>
                </a:lnTo>
                <a:lnTo>
                  <a:pt x="6185571" y="5713218"/>
                </a:lnTo>
                <a:lnTo>
                  <a:pt x="0" y="5713218"/>
                </a:lnTo>
                <a:lnTo>
                  <a:pt x="0" y="0"/>
                </a:lnTo>
                <a:close/>
              </a:path>
            </a:pathLst>
          </a:custGeom>
          <a:blipFill>
            <a:blip r:embed="rId4">
              <a:alphaModFix amt="60000"/>
              <a:extLst>
                <a:ext uri="{96DAC541-7B7A-43D3-8B79-37D633B846F1}">
                  <asvg:svgBlip xmlns:asvg="http://schemas.microsoft.com/office/drawing/2016/SVG/main" xmlns="" r:embed="rId5"/>
                </a:ext>
              </a:extLst>
            </a:blip>
            <a:stretch>
              <a:fillRect/>
            </a:stretch>
          </a:blipFill>
        </p:spPr>
      </p:sp>
      <p:sp>
        <p:nvSpPr>
          <p:cNvPr id="7" name="Freeform 7"/>
          <p:cNvSpPr/>
          <p:nvPr/>
        </p:nvSpPr>
        <p:spPr>
          <a:xfrm rot="7200000">
            <a:off x="6941168" y="-3285076"/>
            <a:ext cx="6325037" cy="5842034"/>
          </a:xfrm>
          <a:custGeom>
            <a:avLst/>
            <a:gdLst/>
            <a:ahLst/>
            <a:cxnLst/>
            <a:rect l="l" t="t" r="r" b="b"/>
            <a:pathLst>
              <a:path w="6325037" h="5842034">
                <a:moveTo>
                  <a:pt x="0" y="0"/>
                </a:moveTo>
                <a:lnTo>
                  <a:pt x="6325037" y="0"/>
                </a:lnTo>
                <a:lnTo>
                  <a:pt x="6325037" y="5842034"/>
                </a:lnTo>
                <a:lnTo>
                  <a:pt x="0" y="5842034"/>
                </a:lnTo>
                <a:lnTo>
                  <a:pt x="0" y="0"/>
                </a:lnTo>
                <a:close/>
              </a:path>
            </a:pathLst>
          </a:custGeom>
          <a:blipFill>
            <a:blip r:embed="rId2">
              <a:alphaModFix amt="60000"/>
              <a:extLst>
                <a:ext uri="{96DAC541-7B7A-43D3-8B79-37D633B846F1}">
                  <asvg:svgBlip xmlns:asvg="http://schemas.microsoft.com/office/drawing/2016/SVG/main" xmlns="" r:embed="rId3"/>
                </a:ext>
              </a:extLst>
            </a:blip>
            <a:stretch>
              <a:fillRect/>
            </a:stretch>
          </a:blipFill>
        </p:spPr>
      </p:sp>
      <p:sp>
        <p:nvSpPr>
          <p:cNvPr id="8" name="Freeform 8"/>
          <p:cNvSpPr/>
          <p:nvPr/>
        </p:nvSpPr>
        <p:spPr>
          <a:xfrm>
            <a:off x="1732540" y="9479783"/>
            <a:ext cx="1515157" cy="1399454"/>
          </a:xfrm>
          <a:custGeom>
            <a:avLst/>
            <a:gdLst/>
            <a:ahLst/>
            <a:cxnLst/>
            <a:rect l="l" t="t" r="r" b="b"/>
            <a:pathLst>
              <a:path w="1515157" h="1399454">
                <a:moveTo>
                  <a:pt x="0" y="0"/>
                </a:moveTo>
                <a:lnTo>
                  <a:pt x="1515157" y="0"/>
                </a:lnTo>
                <a:lnTo>
                  <a:pt x="1515157" y="1399454"/>
                </a:lnTo>
                <a:lnTo>
                  <a:pt x="0" y="1399454"/>
                </a:lnTo>
                <a:lnTo>
                  <a:pt x="0" y="0"/>
                </a:lnTo>
                <a:close/>
              </a:path>
            </a:pathLst>
          </a:custGeom>
          <a:blipFill>
            <a:blip r:embed="rId4">
              <a:alphaModFix amt="60000"/>
              <a:extLst>
                <a:ext uri="{96DAC541-7B7A-43D3-8B79-37D633B846F1}">
                  <asvg:svgBlip xmlns:asvg="http://schemas.microsoft.com/office/drawing/2016/SVG/main" xmlns="" r:embed="rId5"/>
                </a:ext>
              </a:extLst>
            </a:blip>
            <a:stretch>
              <a:fillRect/>
            </a:stretch>
          </a:blipFill>
        </p:spPr>
      </p:sp>
      <p:sp>
        <p:nvSpPr>
          <p:cNvPr id="9" name="Freeform 9"/>
          <p:cNvSpPr/>
          <p:nvPr/>
        </p:nvSpPr>
        <p:spPr>
          <a:xfrm rot="7200000">
            <a:off x="1261015" y="9135106"/>
            <a:ext cx="1549319" cy="1431008"/>
          </a:xfrm>
          <a:custGeom>
            <a:avLst/>
            <a:gdLst/>
            <a:ahLst/>
            <a:cxnLst/>
            <a:rect l="l" t="t" r="r" b="b"/>
            <a:pathLst>
              <a:path w="1549319" h="1431008">
                <a:moveTo>
                  <a:pt x="0" y="0"/>
                </a:moveTo>
                <a:lnTo>
                  <a:pt x="1549319" y="0"/>
                </a:lnTo>
                <a:lnTo>
                  <a:pt x="1549319" y="1431008"/>
                </a:lnTo>
                <a:lnTo>
                  <a:pt x="0" y="1431008"/>
                </a:lnTo>
                <a:lnTo>
                  <a:pt x="0" y="0"/>
                </a:lnTo>
                <a:close/>
              </a:path>
            </a:pathLst>
          </a:custGeom>
          <a:blipFill>
            <a:blip r:embed="rId2">
              <a:alphaModFix amt="60000"/>
              <a:extLst>
                <a:ext uri="{96DAC541-7B7A-43D3-8B79-37D633B846F1}">
                  <asvg:svgBlip xmlns:asvg="http://schemas.microsoft.com/office/drawing/2016/SVG/main" xmlns="" r:embed="rId3"/>
                </a:ext>
              </a:extLst>
            </a:blip>
            <a:stretch>
              <a:fillRect/>
            </a:stretch>
          </a:blipFill>
        </p:spPr>
      </p:sp>
      <p:sp>
        <p:nvSpPr>
          <p:cNvPr id="11" name="TextBox 11"/>
          <p:cNvSpPr txBox="1"/>
          <p:nvPr/>
        </p:nvSpPr>
        <p:spPr>
          <a:xfrm>
            <a:off x="4744100" y="334142"/>
            <a:ext cx="8959900" cy="1368424"/>
          </a:xfrm>
          <a:prstGeom prst="rect">
            <a:avLst/>
          </a:prstGeom>
        </p:spPr>
        <p:txBody>
          <a:bodyPr lIns="0" tIns="0" rIns="0" bIns="0" rtlCol="0" anchor="t">
            <a:spAutoFit/>
          </a:bodyPr>
          <a:lstStyle/>
          <a:p>
            <a:pPr algn="ctr">
              <a:lnSpc>
                <a:spcPts val="11200"/>
              </a:lnSpc>
            </a:pPr>
            <a:r>
              <a:rPr lang="en-US" sz="8000" b="1">
                <a:solidFill>
                  <a:srgbClr val="042B60"/>
                </a:solidFill>
                <a:latin typeface="Canva Sans Bold"/>
                <a:ea typeface="Canva Sans Bold"/>
                <a:cs typeface="Canva Sans Bold"/>
                <a:sym typeface="Canva Sans Bold"/>
              </a:rPr>
              <a:t>Immanuel College</a:t>
            </a:r>
          </a:p>
        </p:txBody>
      </p:sp>
      <p:sp>
        <p:nvSpPr>
          <p:cNvPr id="12" name="TextBox 12"/>
          <p:cNvSpPr txBox="1"/>
          <p:nvPr/>
        </p:nvSpPr>
        <p:spPr>
          <a:xfrm>
            <a:off x="1407100" y="2169103"/>
            <a:ext cx="15473799" cy="5067754"/>
          </a:xfrm>
          <a:prstGeom prst="rect">
            <a:avLst/>
          </a:prstGeom>
        </p:spPr>
        <p:txBody>
          <a:bodyPr lIns="0" tIns="0" rIns="0" bIns="0" rtlCol="0" anchor="t">
            <a:spAutoFit/>
          </a:bodyPr>
          <a:lstStyle/>
          <a:p>
            <a:pPr algn="ctr">
              <a:lnSpc>
                <a:spcPts val="3124"/>
              </a:lnSpc>
            </a:pPr>
            <a:r>
              <a:rPr lang="en-US" sz="2232" b="1">
                <a:solidFill>
                  <a:srgbClr val="042B60"/>
                </a:solidFill>
                <a:latin typeface="Canva Sans Bold"/>
                <a:ea typeface="Canva Sans Bold"/>
                <a:cs typeface="Canva Sans Bold"/>
                <a:sym typeface="Canva Sans Bold"/>
              </a:rPr>
              <a:t>The same criteria as JFS and Yavneh but the big difference is that you can collect all 4 points by your child/ren attending a Jewish school or Cheder for at least 1 year.</a:t>
            </a:r>
          </a:p>
          <a:p>
            <a:pPr algn="ctr">
              <a:lnSpc>
                <a:spcPts val="3124"/>
              </a:lnSpc>
            </a:pPr>
            <a:endParaRPr lang="en-US" sz="2232" b="1">
              <a:solidFill>
                <a:srgbClr val="042B60"/>
              </a:solidFill>
              <a:latin typeface="Canva Sans Bold"/>
              <a:ea typeface="Canva Sans Bold"/>
              <a:cs typeface="Canva Sans Bold"/>
              <a:sym typeface="Canva Sans Bold"/>
            </a:endParaRPr>
          </a:p>
          <a:p>
            <a:pPr marL="481913" lvl="1" indent="-240957" algn="l">
              <a:lnSpc>
                <a:spcPts val="3124"/>
              </a:lnSpc>
              <a:buFont typeface="Arial"/>
              <a:buChar char="•"/>
            </a:pPr>
            <a:r>
              <a:rPr lang="en-US" sz="2232" b="1">
                <a:solidFill>
                  <a:srgbClr val="042B60"/>
                </a:solidFill>
                <a:latin typeface="Canva Sans Bold"/>
                <a:ea typeface="Canva Sans Bold"/>
                <a:cs typeface="Canva Sans Bold"/>
                <a:sym typeface="Canva Sans Bold"/>
              </a:rPr>
              <a:t>Need to collect 4 points overall </a:t>
            </a:r>
            <a:r>
              <a:rPr lang="en-US" sz="2232">
                <a:solidFill>
                  <a:srgbClr val="042B60"/>
                </a:solidFill>
                <a:latin typeface="Canva Sans"/>
                <a:ea typeface="Canva Sans"/>
                <a:cs typeface="Canva Sans"/>
                <a:sym typeface="Canva Sans"/>
              </a:rPr>
              <a:t>– There is no advantage in achieving more than 4 points </a:t>
            </a:r>
          </a:p>
          <a:p>
            <a:pPr marL="481913" lvl="1" indent="-240957" algn="l">
              <a:lnSpc>
                <a:spcPts val="3124"/>
              </a:lnSpc>
              <a:buFont typeface="Arial"/>
              <a:buChar char="•"/>
            </a:pPr>
            <a:r>
              <a:rPr lang="en-US" sz="2232">
                <a:solidFill>
                  <a:srgbClr val="042B60"/>
                </a:solidFill>
                <a:latin typeface="Canva Sans"/>
                <a:ea typeface="Canva Sans"/>
                <a:cs typeface="Canva Sans"/>
                <a:sym typeface="Canva Sans"/>
              </a:rPr>
              <a:t>Need an application, SIF and CRP form for each school </a:t>
            </a:r>
          </a:p>
          <a:p>
            <a:pPr marL="481913" lvl="1" indent="-240957" algn="l">
              <a:lnSpc>
                <a:spcPts val="3124"/>
              </a:lnSpc>
              <a:buFont typeface="Arial"/>
              <a:buChar char="•"/>
            </a:pPr>
            <a:r>
              <a:rPr lang="en-US" sz="2232" b="1">
                <a:solidFill>
                  <a:srgbClr val="042B60"/>
                </a:solidFill>
                <a:latin typeface="Canva Sans Bold"/>
                <a:ea typeface="Canva Sans Bold"/>
                <a:cs typeface="Canva Sans Bold"/>
                <a:sym typeface="Canva Sans Bold"/>
              </a:rPr>
              <a:t>4 Synagogue attendances</a:t>
            </a:r>
            <a:r>
              <a:rPr lang="en-US" sz="2232">
                <a:solidFill>
                  <a:srgbClr val="042B60"/>
                </a:solidFill>
                <a:latin typeface="Canva Sans"/>
                <a:ea typeface="Canva Sans"/>
                <a:cs typeface="Canva Sans"/>
                <a:sym typeface="Canva Sans"/>
              </a:rPr>
              <a:t> - between 25th</a:t>
            </a:r>
            <a:r>
              <a:rPr lang="en-US" sz="2232" b="1">
                <a:solidFill>
                  <a:srgbClr val="042B60"/>
                </a:solidFill>
                <a:latin typeface="Canva Sans Bold"/>
                <a:ea typeface="Canva Sans Bold"/>
                <a:cs typeface="Canva Sans Bold"/>
                <a:sym typeface="Canva Sans Bold"/>
              </a:rPr>
              <a:t> </a:t>
            </a:r>
            <a:r>
              <a:rPr lang="en-US" sz="2232">
                <a:solidFill>
                  <a:srgbClr val="042B60"/>
                </a:solidFill>
                <a:latin typeface="Canva Sans"/>
                <a:ea typeface="Canva Sans"/>
                <a:cs typeface="Canva Sans"/>
                <a:sym typeface="Canva Sans"/>
              </a:rPr>
              <a:t>April 2025 and 31 October 2025 - for dates eligible for attending services on Shabbat. Festivals are not counted. </a:t>
            </a:r>
            <a:r>
              <a:rPr lang="en-US" sz="2232" b="1">
                <a:solidFill>
                  <a:srgbClr val="042B60"/>
                </a:solidFill>
                <a:latin typeface="Canva Sans Bold"/>
                <a:ea typeface="Canva Sans Bold"/>
                <a:cs typeface="Canva Sans Bold"/>
                <a:sym typeface="Canva Sans Bold"/>
              </a:rPr>
              <a:t>(4 points)</a:t>
            </a:r>
          </a:p>
          <a:p>
            <a:pPr marL="481913" lvl="1" indent="-240957" algn="l">
              <a:lnSpc>
                <a:spcPts val="3124"/>
              </a:lnSpc>
              <a:buFont typeface="Arial"/>
              <a:buChar char="•"/>
            </a:pPr>
            <a:r>
              <a:rPr lang="en-US" sz="2232" b="1">
                <a:solidFill>
                  <a:srgbClr val="042B60"/>
                </a:solidFill>
                <a:latin typeface="Canva Sans Bold"/>
                <a:ea typeface="Canva Sans Bold"/>
                <a:cs typeface="Canva Sans Bold"/>
                <a:sym typeface="Canva Sans Bold"/>
              </a:rPr>
              <a:t>OR </a:t>
            </a:r>
            <a:r>
              <a:rPr lang="en-US" sz="2232">
                <a:solidFill>
                  <a:srgbClr val="042B60"/>
                </a:solidFill>
                <a:latin typeface="Canva Sans"/>
                <a:ea typeface="Canva Sans"/>
                <a:cs typeface="Canva Sans"/>
                <a:sym typeface="Canva Sans"/>
              </a:rPr>
              <a:t>Jewish educational activities</a:t>
            </a:r>
            <a:r>
              <a:rPr lang="en-US" sz="2232" b="1">
                <a:solidFill>
                  <a:srgbClr val="042B60"/>
                </a:solidFill>
                <a:latin typeface="Canva Sans Bold"/>
                <a:ea typeface="Canva Sans Bold"/>
                <a:cs typeface="Canva Sans Bold"/>
                <a:sym typeface="Canva Sans Bold"/>
              </a:rPr>
              <a:t> </a:t>
            </a:r>
            <a:r>
              <a:rPr lang="en-US" sz="2232">
                <a:solidFill>
                  <a:srgbClr val="042B60"/>
                </a:solidFill>
                <a:latin typeface="Canva Sans"/>
                <a:ea typeface="Canva Sans"/>
                <a:cs typeface="Canva Sans"/>
                <a:sym typeface="Canva Sans"/>
              </a:rPr>
              <a:t>(Chedar or Primary)</a:t>
            </a:r>
            <a:r>
              <a:rPr lang="en-US" sz="2232" b="1">
                <a:solidFill>
                  <a:srgbClr val="042B60"/>
                </a:solidFill>
                <a:latin typeface="Canva Sans Bold"/>
                <a:ea typeface="Canva Sans Bold"/>
                <a:cs typeface="Canva Sans Bold"/>
                <a:sym typeface="Canva Sans Bold"/>
              </a:rPr>
              <a:t> for at least one year ( 4 points)</a:t>
            </a:r>
          </a:p>
          <a:p>
            <a:pPr marL="481913" lvl="1" indent="-240957" algn="l">
              <a:lnSpc>
                <a:spcPts val="3124"/>
              </a:lnSpc>
              <a:buFont typeface="Arial"/>
              <a:buChar char="•"/>
            </a:pPr>
            <a:r>
              <a:rPr lang="en-US" sz="2232" b="1">
                <a:solidFill>
                  <a:srgbClr val="042B60"/>
                </a:solidFill>
                <a:latin typeface="Canva Sans Bold"/>
                <a:ea typeface="Canva Sans Bold"/>
                <a:cs typeface="Canva Sans Bold"/>
                <a:sym typeface="Canva Sans Bold"/>
              </a:rPr>
              <a:t>OR</a:t>
            </a:r>
            <a:r>
              <a:rPr lang="en-US" sz="2232">
                <a:solidFill>
                  <a:srgbClr val="042B60"/>
                </a:solidFill>
                <a:latin typeface="Canva Sans"/>
                <a:ea typeface="Canva Sans"/>
                <a:cs typeface="Canva Sans"/>
                <a:sym typeface="Canva Sans"/>
              </a:rPr>
              <a:t> Volunteering for a minimum of 12 occasions in the past 2 years </a:t>
            </a:r>
            <a:r>
              <a:rPr lang="en-US" sz="2232" b="1">
                <a:solidFill>
                  <a:srgbClr val="042B60"/>
                </a:solidFill>
                <a:latin typeface="Canva Sans Bold"/>
                <a:ea typeface="Canva Sans Bold"/>
                <a:cs typeface="Canva Sans Bold"/>
                <a:sym typeface="Canva Sans Bold"/>
              </a:rPr>
              <a:t>(4 points)</a:t>
            </a:r>
          </a:p>
          <a:p>
            <a:pPr marL="481913" lvl="1" indent="-240957" algn="l">
              <a:lnSpc>
                <a:spcPts val="3124"/>
              </a:lnSpc>
              <a:buFont typeface="Arial"/>
              <a:buChar char="•"/>
            </a:pPr>
            <a:r>
              <a:rPr lang="en-US" sz="2232" b="1">
                <a:solidFill>
                  <a:srgbClr val="042B60"/>
                </a:solidFill>
                <a:latin typeface="Canva Sans Bold"/>
                <a:ea typeface="Canva Sans Bold"/>
                <a:cs typeface="Canva Sans Bold"/>
                <a:sym typeface="Canva Sans Bold"/>
              </a:rPr>
              <a:t>OR</a:t>
            </a:r>
            <a:r>
              <a:rPr lang="en-US" sz="2232">
                <a:solidFill>
                  <a:srgbClr val="042B60"/>
                </a:solidFill>
                <a:latin typeface="Canva Sans"/>
                <a:ea typeface="Canva Sans"/>
                <a:cs typeface="Canva Sans"/>
                <a:sym typeface="Canva Sans"/>
              </a:rPr>
              <a:t> Participating on the Tribe CRP 6-week course 2025</a:t>
            </a:r>
            <a:r>
              <a:rPr lang="en-US" sz="2232" b="1">
                <a:solidFill>
                  <a:srgbClr val="FF66C4"/>
                </a:solidFill>
                <a:latin typeface="Canva Sans Bold"/>
                <a:ea typeface="Canva Sans Bold"/>
                <a:cs typeface="Canva Sans Bold"/>
                <a:sym typeface="Canva Sans Bold"/>
              </a:rPr>
              <a:t> </a:t>
            </a:r>
            <a:r>
              <a:rPr lang="en-US" sz="2232">
                <a:solidFill>
                  <a:srgbClr val="042B60"/>
                </a:solidFill>
                <a:latin typeface="Canva Sans"/>
                <a:ea typeface="Canva Sans"/>
                <a:cs typeface="Canva Sans"/>
                <a:sym typeface="Canva Sans"/>
              </a:rPr>
              <a:t>– This course has been specifically designed for admission to schools whose religious authority is the Office of the Chief Rabbi or whose Foundation Body is the United Synagogue, for admission in</a:t>
            </a:r>
            <a:r>
              <a:rPr lang="en-US" sz="2232" b="1">
                <a:solidFill>
                  <a:srgbClr val="042B60"/>
                </a:solidFill>
                <a:latin typeface="Canva Sans Bold"/>
                <a:ea typeface="Canva Sans Bold"/>
                <a:cs typeface="Canva Sans Bold"/>
                <a:sym typeface="Canva Sans Bold"/>
              </a:rPr>
              <a:t> </a:t>
            </a:r>
            <a:r>
              <a:rPr lang="en-US" sz="2232">
                <a:solidFill>
                  <a:srgbClr val="042B60"/>
                </a:solidFill>
                <a:latin typeface="Canva Sans"/>
                <a:ea typeface="Canva Sans"/>
                <a:cs typeface="Canva Sans"/>
                <a:sym typeface="Canva Sans"/>
              </a:rPr>
              <a:t>September 2025= </a:t>
            </a:r>
            <a:r>
              <a:rPr lang="en-US" sz="2232" b="1">
                <a:solidFill>
                  <a:srgbClr val="042B60"/>
                </a:solidFill>
                <a:latin typeface="Canva Sans Bold"/>
                <a:ea typeface="Canva Sans Bold"/>
                <a:cs typeface="Canva Sans Bold"/>
                <a:sym typeface="Canva Sans Bold"/>
              </a:rPr>
              <a:t>4 points</a:t>
            </a:r>
            <a:r>
              <a:rPr lang="en-US" sz="2232">
                <a:solidFill>
                  <a:srgbClr val="042B60"/>
                </a:solidFill>
                <a:latin typeface="Canva Sans"/>
                <a:ea typeface="Canva Sans"/>
                <a:cs typeface="Canva Sans"/>
                <a:sym typeface="Canva Sans"/>
              </a:rPr>
              <a:t> www.tribeuk.com</a:t>
            </a:r>
          </a:p>
          <a:p>
            <a:pPr algn="ctr">
              <a:lnSpc>
                <a:spcPts val="3124"/>
              </a:lnSpc>
            </a:pPr>
            <a:endParaRPr lang="en-US" sz="2232">
              <a:solidFill>
                <a:srgbClr val="042B60"/>
              </a:solidFill>
              <a:latin typeface="Canva Sans"/>
              <a:ea typeface="Canva Sans"/>
              <a:cs typeface="Canva Sans"/>
              <a:sym typeface="Canva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10851" y="915697"/>
            <a:ext cx="6185571" cy="5713218"/>
          </a:xfrm>
          <a:custGeom>
            <a:avLst/>
            <a:gdLst/>
            <a:ahLst/>
            <a:cxnLst/>
            <a:rect l="l" t="t" r="r" b="b"/>
            <a:pathLst>
              <a:path w="6185571" h="5713218">
                <a:moveTo>
                  <a:pt x="0" y="0"/>
                </a:moveTo>
                <a:lnTo>
                  <a:pt x="6185570" y="0"/>
                </a:lnTo>
                <a:lnTo>
                  <a:pt x="6185570" y="5713218"/>
                </a:lnTo>
                <a:lnTo>
                  <a:pt x="0" y="5713218"/>
                </a:lnTo>
                <a:lnTo>
                  <a:pt x="0" y="0"/>
                </a:lnTo>
                <a:close/>
              </a:path>
            </a:pathLst>
          </a:custGeom>
          <a:blipFill>
            <a:blip r:embed="rId2">
              <a:alphaModFix amt="60000"/>
              <a:extLst>
                <a:ext uri="{96DAC541-7B7A-43D3-8B79-37D633B846F1}">
                  <asvg:svgBlip xmlns:asvg="http://schemas.microsoft.com/office/drawing/2016/SVG/main" xmlns="" r:embed="rId3"/>
                </a:ext>
              </a:extLst>
            </a:blip>
            <a:stretch>
              <a:fillRect/>
            </a:stretch>
          </a:blipFill>
        </p:spPr>
      </p:sp>
      <p:sp>
        <p:nvSpPr>
          <p:cNvPr id="3" name="Freeform 3"/>
          <p:cNvSpPr/>
          <p:nvPr/>
        </p:nvSpPr>
        <p:spPr>
          <a:xfrm rot="7200000">
            <a:off x="-1146364" y="572169"/>
            <a:ext cx="6325037" cy="5842034"/>
          </a:xfrm>
          <a:custGeom>
            <a:avLst/>
            <a:gdLst/>
            <a:ahLst/>
            <a:cxnLst/>
            <a:rect l="l" t="t" r="r" b="b"/>
            <a:pathLst>
              <a:path w="6325037" h="5842034">
                <a:moveTo>
                  <a:pt x="0" y="0"/>
                </a:moveTo>
                <a:lnTo>
                  <a:pt x="6325038" y="0"/>
                </a:lnTo>
                <a:lnTo>
                  <a:pt x="6325038" y="5842034"/>
                </a:lnTo>
                <a:lnTo>
                  <a:pt x="0" y="5842034"/>
                </a:lnTo>
                <a:lnTo>
                  <a:pt x="0" y="0"/>
                </a:lnTo>
                <a:close/>
              </a:path>
            </a:pathLst>
          </a:custGeom>
          <a:blipFill>
            <a:blip r:embed="rId4">
              <a:alphaModFix amt="60000"/>
              <a:extLst>
                <a:ext uri="{96DAC541-7B7A-43D3-8B79-37D633B846F1}">
                  <asvg:svgBlip xmlns:asvg="http://schemas.microsoft.com/office/drawing/2016/SVG/main" xmlns="" r:embed="rId5"/>
                </a:ext>
              </a:extLst>
            </a:blip>
            <a:stretch>
              <a:fillRect/>
            </a:stretch>
          </a:blipFill>
        </p:spPr>
      </p:sp>
      <p:sp>
        <p:nvSpPr>
          <p:cNvPr id="4" name="Freeform 4"/>
          <p:cNvSpPr/>
          <p:nvPr/>
        </p:nvSpPr>
        <p:spPr>
          <a:xfrm rot="7200000">
            <a:off x="10187203" y="3268320"/>
            <a:ext cx="822431" cy="759627"/>
          </a:xfrm>
          <a:custGeom>
            <a:avLst/>
            <a:gdLst/>
            <a:ahLst/>
            <a:cxnLst/>
            <a:rect l="l" t="t" r="r" b="b"/>
            <a:pathLst>
              <a:path w="822431" h="759627">
                <a:moveTo>
                  <a:pt x="0" y="0"/>
                </a:moveTo>
                <a:lnTo>
                  <a:pt x="822431" y="0"/>
                </a:lnTo>
                <a:lnTo>
                  <a:pt x="822431" y="759627"/>
                </a:lnTo>
                <a:lnTo>
                  <a:pt x="0" y="759627"/>
                </a:lnTo>
                <a:lnTo>
                  <a:pt x="0" y="0"/>
                </a:lnTo>
                <a:close/>
              </a:path>
            </a:pathLst>
          </a:custGeom>
          <a:blipFill>
            <a:blip r:embed="rId2">
              <a:alphaModFix amt="60000"/>
              <a:extLst>
                <a:ext uri="{96DAC541-7B7A-43D3-8B79-37D633B846F1}">
                  <asvg:svgBlip xmlns:asvg="http://schemas.microsoft.com/office/drawing/2016/SVG/main" xmlns="" r:embed="rId3"/>
                </a:ext>
              </a:extLst>
            </a:blip>
            <a:stretch>
              <a:fillRect/>
            </a:stretch>
          </a:blipFill>
        </p:spPr>
      </p:sp>
      <p:sp>
        <p:nvSpPr>
          <p:cNvPr id="5" name="Freeform 5"/>
          <p:cNvSpPr/>
          <p:nvPr/>
        </p:nvSpPr>
        <p:spPr>
          <a:xfrm rot="7200000">
            <a:off x="10027119" y="3386261"/>
            <a:ext cx="822431" cy="759627"/>
          </a:xfrm>
          <a:custGeom>
            <a:avLst/>
            <a:gdLst/>
            <a:ahLst/>
            <a:cxnLst/>
            <a:rect l="l" t="t" r="r" b="b"/>
            <a:pathLst>
              <a:path w="822431" h="759627">
                <a:moveTo>
                  <a:pt x="0" y="0"/>
                </a:moveTo>
                <a:lnTo>
                  <a:pt x="822430" y="0"/>
                </a:lnTo>
                <a:lnTo>
                  <a:pt x="822430" y="759627"/>
                </a:lnTo>
                <a:lnTo>
                  <a:pt x="0" y="759627"/>
                </a:lnTo>
                <a:lnTo>
                  <a:pt x="0" y="0"/>
                </a:lnTo>
                <a:close/>
              </a:path>
            </a:pathLst>
          </a:custGeom>
          <a:blipFill>
            <a:blip r:embed="rId4">
              <a:alphaModFix amt="60000"/>
              <a:extLst>
                <a:ext uri="{96DAC541-7B7A-43D3-8B79-37D633B846F1}">
                  <asvg:svgBlip xmlns:asvg="http://schemas.microsoft.com/office/drawing/2016/SVG/main" xmlns="" r:embed="rId5"/>
                </a:ext>
              </a:extLst>
            </a:blip>
            <a:stretch>
              <a:fillRect/>
            </a:stretch>
          </a:blipFill>
        </p:spPr>
      </p:sp>
      <p:sp>
        <p:nvSpPr>
          <p:cNvPr id="6" name="Freeform 6"/>
          <p:cNvSpPr/>
          <p:nvPr/>
        </p:nvSpPr>
        <p:spPr>
          <a:xfrm rot="7200000">
            <a:off x="10057534" y="1802673"/>
            <a:ext cx="822431" cy="759627"/>
          </a:xfrm>
          <a:custGeom>
            <a:avLst/>
            <a:gdLst/>
            <a:ahLst/>
            <a:cxnLst/>
            <a:rect l="l" t="t" r="r" b="b"/>
            <a:pathLst>
              <a:path w="822431" h="759627">
                <a:moveTo>
                  <a:pt x="0" y="0"/>
                </a:moveTo>
                <a:lnTo>
                  <a:pt x="822431" y="0"/>
                </a:lnTo>
                <a:lnTo>
                  <a:pt x="822431" y="759627"/>
                </a:lnTo>
                <a:lnTo>
                  <a:pt x="0" y="759627"/>
                </a:lnTo>
                <a:lnTo>
                  <a:pt x="0" y="0"/>
                </a:lnTo>
                <a:close/>
              </a:path>
            </a:pathLst>
          </a:custGeom>
          <a:blipFill>
            <a:blip r:embed="rId2">
              <a:alphaModFix amt="60000"/>
              <a:extLst>
                <a:ext uri="{96DAC541-7B7A-43D3-8B79-37D633B846F1}">
                  <asvg:svgBlip xmlns:asvg="http://schemas.microsoft.com/office/drawing/2016/SVG/main" xmlns="" r:embed="rId3"/>
                </a:ext>
              </a:extLst>
            </a:blip>
            <a:stretch>
              <a:fillRect/>
            </a:stretch>
          </a:blipFill>
        </p:spPr>
      </p:sp>
      <p:sp>
        <p:nvSpPr>
          <p:cNvPr id="7" name="Freeform 7"/>
          <p:cNvSpPr/>
          <p:nvPr/>
        </p:nvSpPr>
        <p:spPr>
          <a:xfrm rot="7200000">
            <a:off x="10248034" y="1993173"/>
            <a:ext cx="822431" cy="759627"/>
          </a:xfrm>
          <a:custGeom>
            <a:avLst/>
            <a:gdLst/>
            <a:ahLst/>
            <a:cxnLst/>
            <a:rect l="l" t="t" r="r" b="b"/>
            <a:pathLst>
              <a:path w="822431" h="759627">
                <a:moveTo>
                  <a:pt x="0" y="0"/>
                </a:moveTo>
                <a:lnTo>
                  <a:pt x="822431" y="0"/>
                </a:lnTo>
                <a:lnTo>
                  <a:pt x="822431" y="759627"/>
                </a:lnTo>
                <a:lnTo>
                  <a:pt x="0" y="759627"/>
                </a:lnTo>
                <a:lnTo>
                  <a:pt x="0" y="0"/>
                </a:lnTo>
                <a:close/>
              </a:path>
            </a:pathLst>
          </a:custGeom>
          <a:blipFill>
            <a:blip r:embed="rId4">
              <a:alphaModFix amt="60000"/>
              <a:extLst>
                <a:ext uri="{96DAC541-7B7A-43D3-8B79-37D633B846F1}">
                  <asvg:svgBlip xmlns:asvg="http://schemas.microsoft.com/office/drawing/2016/SVG/main" xmlns="" r:embed="rId5"/>
                </a:ext>
              </a:extLst>
            </a:blip>
            <a:stretch>
              <a:fillRect/>
            </a:stretch>
          </a:blipFill>
        </p:spPr>
      </p:sp>
      <p:sp>
        <p:nvSpPr>
          <p:cNvPr id="8" name="Freeform 8"/>
          <p:cNvSpPr/>
          <p:nvPr/>
        </p:nvSpPr>
        <p:spPr>
          <a:xfrm rot="7200000">
            <a:off x="10230389" y="7995939"/>
            <a:ext cx="822431" cy="759627"/>
          </a:xfrm>
          <a:custGeom>
            <a:avLst/>
            <a:gdLst/>
            <a:ahLst/>
            <a:cxnLst/>
            <a:rect l="l" t="t" r="r" b="b"/>
            <a:pathLst>
              <a:path w="822431" h="759627">
                <a:moveTo>
                  <a:pt x="0" y="0"/>
                </a:moveTo>
                <a:lnTo>
                  <a:pt x="822431" y="0"/>
                </a:lnTo>
                <a:lnTo>
                  <a:pt x="822431" y="759627"/>
                </a:lnTo>
                <a:lnTo>
                  <a:pt x="0" y="759627"/>
                </a:lnTo>
                <a:lnTo>
                  <a:pt x="0" y="0"/>
                </a:lnTo>
                <a:close/>
              </a:path>
            </a:pathLst>
          </a:custGeom>
          <a:blipFill>
            <a:blip r:embed="rId2">
              <a:alphaModFix amt="60000"/>
              <a:extLst>
                <a:ext uri="{96DAC541-7B7A-43D3-8B79-37D633B846F1}">
                  <asvg:svgBlip xmlns:asvg="http://schemas.microsoft.com/office/drawing/2016/SVG/main" xmlns="" r:embed="rId3"/>
                </a:ext>
              </a:extLst>
            </a:blip>
            <a:stretch>
              <a:fillRect/>
            </a:stretch>
          </a:blipFill>
        </p:spPr>
      </p:sp>
      <p:sp>
        <p:nvSpPr>
          <p:cNvPr id="9" name="Freeform 9"/>
          <p:cNvSpPr/>
          <p:nvPr/>
        </p:nvSpPr>
        <p:spPr>
          <a:xfrm rot="7200000">
            <a:off x="10070305" y="8113880"/>
            <a:ext cx="822431" cy="759627"/>
          </a:xfrm>
          <a:custGeom>
            <a:avLst/>
            <a:gdLst/>
            <a:ahLst/>
            <a:cxnLst/>
            <a:rect l="l" t="t" r="r" b="b"/>
            <a:pathLst>
              <a:path w="822431" h="759627">
                <a:moveTo>
                  <a:pt x="0" y="0"/>
                </a:moveTo>
                <a:lnTo>
                  <a:pt x="822430" y="0"/>
                </a:lnTo>
                <a:lnTo>
                  <a:pt x="822430" y="759627"/>
                </a:lnTo>
                <a:lnTo>
                  <a:pt x="0" y="759627"/>
                </a:lnTo>
                <a:lnTo>
                  <a:pt x="0" y="0"/>
                </a:lnTo>
                <a:close/>
              </a:path>
            </a:pathLst>
          </a:custGeom>
          <a:blipFill>
            <a:blip r:embed="rId4">
              <a:alphaModFix amt="60000"/>
              <a:extLst>
                <a:ext uri="{96DAC541-7B7A-43D3-8B79-37D633B846F1}">
                  <asvg:svgBlip xmlns:asvg="http://schemas.microsoft.com/office/drawing/2016/SVG/main" xmlns="" r:embed="rId5"/>
                </a:ext>
              </a:extLst>
            </a:blip>
            <a:stretch>
              <a:fillRect/>
            </a:stretch>
          </a:blipFill>
        </p:spPr>
      </p:sp>
      <p:sp>
        <p:nvSpPr>
          <p:cNvPr id="10" name="Freeform 10"/>
          <p:cNvSpPr/>
          <p:nvPr/>
        </p:nvSpPr>
        <p:spPr>
          <a:xfrm rot="7200000">
            <a:off x="10039889" y="5887729"/>
            <a:ext cx="822431" cy="759627"/>
          </a:xfrm>
          <a:custGeom>
            <a:avLst/>
            <a:gdLst/>
            <a:ahLst/>
            <a:cxnLst/>
            <a:rect l="l" t="t" r="r" b="b"/>
            <a:pathLst>
              <a:path w="822431" h="759627">
                <a:moveTo>
                  <a:pt x="0" y="0"/>
                </a:moveTo>
                <a:lnTo>
                  <a:pt x="822431" y="0"/>
                </a:lnTo>
                <a:lnTo>
                  <a:pt x="822431" y="759627"/>
                </a:lnTo>
                <a:lnTo>
                  <a:pt x="0" y="759627"/>
                </a:lnTo>
                <a:lnTo>
                  <a:pt x="0" y="0"/>
                </a:lnTo>
                <a:close/>
              </a:path>
            </a:pathLst>
          </a:custGeom>
          <a:blipFill>
            <a:blip r:embed="rId2">
              <a:alphaModFix amt="60000"/>
              <a:extLst>
                <a:ext uri="{96DAC541-7B7A-43D3-8B79-37D633B846F1}">
                  <asvg:svgBlip xmlns:asvg="http://schemas.microsoft.com/office/drawing/2016/SVG/main" xmlns="" r:embed="rId3"/>
                </a:ext>
              </a:extLst>
            </a:blip>
            <a:stretch>
              <a:fillRect/>
            </a:stretch>
          </a:blipFill>
        </p:spPr>
      </p:sp>
      <p:sp>
        <p:nvSpPr>
          <p:cNvPr id="11" name="Freeform 11"/>
          <p:cNvSpPr/>
          <p:nvPr/>
        </p:nvSpPr>
        <p:spPr>
          <a:xfrm rot="7200000">
            <a:off x="10230389" y="6078229"/>
            <a:ext cx="822431" cy="759627"/>
          </a:xfrm>
          <a:custGeom>
            <a:avLst/>
            <a:gdLst/>
            <a:ahLst/>
            <a:cxnLst/>
            <a:rect l="l" t="t" r="r" b="b"/>
            <a:pathLst>
              <a:path w="822431" h="759627">
                <a:moveTo>
                  <a:pt x="0" y="0"/>
                </a:moveTo>
                <a:lnTo>
                  <a:pt x="822431" y="0"/>
                </a:lnTo>
                <a:lnTo>
                  <a:pt x="822431" y="759627"/>
                </a:lnTo>
                <a:lnTo>
                  <a:pt x="0" y="759627"/>
                </a:lnTo>
                <a:lnTo>
                  <a:pt x="0" y="0"/>
                </a:lnTo>
                <a:close/>
              </a:path>
            </a:pathLst>
          </a:custGeom>
          <a:blipFill>
            <a:blip r:embed="rId4">
              <a:alphaModFix amt="60000"/>
              <a:extLst>
                <a:ext uri="{96DAC541-7B7A-43D3-8B79-37D633B846F1}">
                  <asvg:svgBlip xmlns:asvg="http://schemas.microsoft.com/office/drawing/2016/SVG/main" xmlns="" r:embed="rId5"/>
                </a:ext>
              </a:extLst>
            </a:blip>
            <a:stretch>
              <a:fillRect/>
            </a:stretch>
          </a:blipFill>
        </p:spPr>
      </p:sp>
      <p:sp>
        <p:nvSpPr>
          <p:cNvPr id="12" name="TextBox 12"/>
          <p:cNvSpPr txBox="1"/>
          <p:nvPr/>
        </p:nvSpPr>
        <p:spPr>
          <a:xfrm>
            <a:off x="649201" y="1332920"/>
            <a:ext cx="8178664" cy="3750725"/>
          </a:xfrm>
          <a:prstGeom prst="rect">
            <a:avLst/>
          </a:prstGeom>
        </p:spPr>
        <p:txBody>
          <a:bodyPr lIns="0" tIns="0" rIns="0" bIns="0" rtlCol="0" anchor="t">
            <a:spAutoFit/>
          </a:bodyPr>
          <a:lstStyle/>
          <a:p>
            <a:pPr algn="l">
              <a:lnSpc>
                <a:spcPts val="9914"/>
              </a:lnSpc>
            </a:pPr>
            <a:r>
              <a:rPr lang="en-US" sz="7685" spc="222">
                <a:solidFill>
                  <a:srgbClr val="042B60"/>
                </a:solidFill>
                <a:latin typeface="Now"/>
                <a:ea typeface="Now"/>
                <a:cs typeface="Now"/>
                <a:sym typeface="Now"/>
              </a:rPr>
              <a:t>OPPORTUNITIES TO COLLECT WITH EHRS</a:t>
            </a:r>
          </a:p>
        </p:txBody>
      </p:sp>
      <p:sp>
        <p:nvSpPr>
          <p:cNvPr id="13" name="TextBox 13"/>
          <p:cNvSpPr txBox="1"/>
          <p:nvPr/>
        </p:nvSpPr>
        <p:spPr>
          <a:xfrm>
            <a:off x="11388288" y="1817432"/>
            <a:ext cx="5435348" cy="958215"/>
          </a:xfrm>
          <a:prstGeom prst="rect">
            <a:avLst/>
          </a:prstGeom>
        </p:spPr>
        <p:txBody>
          <a:bodyPr lIns="0" tIns="0" rIns="0" bIns="0" rtlCol="0" anchor="t">
            <a:spAutoFit/>
          </a:bodyPr>
          <a:lstStyle/>
          <a:p>
            <a:pPr algn="l">
              <a:lnSpc>
                <a:spcPts val="2580"/>
              </a:lnSpc>
            </a:pPr>
            <a:r>
              <a:rPr lang="en-US" sz="2000" spc="58">
                <a:solidFill>
                  <a:srgbClr val="042B60"/>
                </a:solidFill>
                <a:latin typeface="Now"/>
                <a:ea typeface="Now"/>
                <a:cs typeface="Now"/>
                <a:sym typeface="Now"/>
              </a:rPr>
              <a:t>Friday night OR Saturday morning service (6.30pm on a Friday and 10.30am on a Shabbat morning) in person</a:t>
            </a:r>
          </a:p>
        </p:txBody>
      </p:sp>
      <p:sp>
        <p:nvSpPr>
          <p:cNvPr id="14" name="TextBox 14"/>
          <p:cNvSpPr txBox="1"/>
          <p:nvPr/>
        </p:nvSpPr>
        <p:spPr>
          <a:xfrm>
            <a:off x="11487541" y="3337795"/>
            <a:ext cx="5570039" cy="634365"/>
          </a:xfrm>
          <a:prstGeom prst="rect">
            <a:avLst/>
          </a:prstGeom>
        </p:spPr>
        <p:txBody>
          <a:bodyPr lIns="0" tIns="0" rIns="0" bIns="0" rtlCol="0" anchor="t">
            <a:spAutoFit/>
          </a:bodyPr>
          <a:lstStyle/>
          <a:p>
            <a:pPr algn="l">
              <a:lnSpc>
                <a:spcPts val="2580"/>
              </a:lnSpc>
            </a:pPr>
            <a:r>
              <a:rPr lang="en-US" sz="2000" spc="58">
                <a:solidFill>
                  <a:srgbClr val="042B60"/>
                </a:solidFill>
                <a:latin typeface="Now"/>
                <a:ea typeface="Now"/>
                <a:cs typeface="Now"/>
                <a:sym typeface="Now"/>
              </a:rPr>
              <a:t>Parallel services that takes place at the synagogue on every Shabbat</a:t>
            </a:r>
          </a:p>
        </p:txBody>
      </p:sp>
      <p:sp>
        <p:nvSpPr>
          <p:cNvPr id="15" name="TextBox 15"/>
          <p:cNvSpPr txBox="1"/>
          <p:nvPr/>
        </p:nvSpPr>
        <p:spPr>
          <a:xfrm>
            <a:off x="11519564" y="4230105"/>
            <a:ext cx="5638876" cy="1929765"/>
          </a:xfrm>
          <a:prstGeom prst="rect">
            <a:avLst/>
          </a:prstGeom>
        </p:spPr>
        <p:txBody>
          <a:bodyPr lIns="0" tIns="0" rIns="0" bIns="0" rtlCol="0" anchor="t">
            <a:spAutoFit/>
          </a:bodyPr>
          <a:lstStyle/>
          <a:p>
            <a:pPr algn="l">
              <a:lnSpc>
                <a:spcPts val="2580"/>
              </a:lnSpc>
            </a:pPr>
            <a:r>
              <a:rPr lang="en-US" sz="2000" b="1" spc="58">
                <a:solidFill>
                  <a:srgbClr val="042B60"/>
                </a:solidFill>
                <a:latin typeface="Now Bold"/>
                <a:ea typeface="Now Bold"/>
                <a:cs typeface="Now Bold"/>
                <a:sym typeface="Now Bold"/>
              </a:rPr>
              <a:t>Shabbat Shirah</a:t>
            </a:r>
            <a:r>
              <a:rPr lang="en-US" sz="2000" spc="58">
                <a:solidFill>
                  <a:srgbClr val="042B60"/>
                </a:solidFill>
                <a:latin typeface="Now"/>
                <a:ea typeface="Now"/>
                <a:cs typeface="Now"/>
                <a:sym typeface="Now"/>
              </a:rPr>
              <a:t>, musical family service </a:t>
            </a:r>
          </a:p>
          <a:p>
            <a:pPr algn="l">
              <a:lnSpc>
                <a:spcPts val="2580"/>
              </a:lnSpc>
            </a:pPr>
            <a:r>
              <a:rPr lang="en-US" sz="2000" b="1" spc="58">
                <a:solidFill>
                  <a:srgbClr val="042B60"/>
                </a:solidFill>
                <a:latin typeface="Now Bold"/>
                <a:ea typeface="Now Bold"/>
                <a:cs typeface="Now Bold"/>
                <a:sym typeface="Now Bold"/>
              </a:rPr>
              <a:t>Build a Bible,</a:t>
            </a:r>
            <a:r>
              <a:rPr lang="en-US" sz="2000" spc="58">
                <a:solidFill>
                  <a:srgbClr val="042B60"/>
                </a:solidFill>
                <a:latin typeface="Now"/>
                <a:ea typeface="Now"/>
                <a:cs typeface="Now"/>
                <a:sym typeface="Now"/>
              </a:rPr>
              <a:t> children’s service </a:t>
            </a:r>
          </a:p>
          <a:p>
            <a:pPr algn="l">
              <a:lnSpc>
                <a:spcPts val="2580"/>
              </a:lnSpc>
            </a:pPr>
            <a:r>
              <a:rPr lang="en-US" sz="2000" b="1" spc="58">
                <a:solidFill>
                  <a:srgbClr val="042B60"/>
                </a:solidFill>
                <a:latin typeface="Now Bold"/>
                <a:ea typeface="Now Bold"/>
                <a:cs typeface="Now Bold"/>
                <a:sym typeface="Now Bold"/>
              </a:rPr>
              <a:t>Torah Time</a:t>
            </a:r>
            <a:r>
              <a:rPr lang="en-US" sz="2000" spc="58">
                <a:solidFill>
                  <a:srgbClr val="042B60"/>
                </a:solidFill>
                <a:latin typeface="Now"/>
                <a:ea typeface="Now"/>
                <a:cs typeface="Now"/>
                <a:sym typeface="Now"/>
              </a:rPr>
              <a:t>, children’s service</a:t>
            </a:r>
          </a:p>
          <a:p>
            <a:pPr algn="l">
              <a:lnSpc>
                <a:spcPts val="2580"/>
              </a:lnSpc>
            </a:pPr>
            <a:r>
              <a:rPr lang="en-US" sz="2000" b="1" spc="58">
                <a:solidFill>
                  <a:srgbClr val="042B60"/>
                </a:solidFill>
                <a:latin typeface="Now Bold"/>
                <a:ea typeface="Now Bold"/>
                <a:cs typeface="Now Bold"/>
                <a:sym typeface="Now Bold"/>
              </a:rPr>
              <a:t>Shabbat Club,</a:t>
            </a:r>
            <a:r>
              <a:rPr lang="en-US" sz="2000" spc="58">
                <a:solidFill>
                  <a:srgbClr val="042B60"/>
                </a:solidFill>
                <a:latin typeface="Now"/>
                <a:ea typeface="Now"/>
                <a:cs typeface="Now"/>
                <a:sym typeface="Now"/>
              </a:rPr>
              <a:t> children’s service</a:t>
            </a:r>
          </a:p>
          <a:p>
            <a:pPr algn="l">
              <a:lnSpc>
                <a:spcPts val="2580"/>
              </a:lnSpc>
            </a:pPr>
            <a:endParaRPr lang="en-US" sz="2000" spc="58">
              <a:solidFill>
                <a:srgbClr val="042B60"/>
              </a:solidFill>
              <a:latin typeface="Now"/>
              <a:ea typeface="Now"/>
              <a:cs typeface="Now"/>
              <a:sym typeface="Now"/>
            </a:endParaRPr>
          </a:p>
          <a:p>
            <a:pPr algn="l">
              <a:lnSpc>
                <a:spcPts val="2580"/>
              </a:lnSpc>
            </a:pPr>
            <a:endParaRPr lang="en-US" sz="2000" spc="58">
              <a:solidFill>
                <a:srgbClr val="042B60"/>
              </a:solidFill>
              <a:latin typeface="Now"/>
              <a:ea typeface="Now"/>
              <a:cs typeface="Now"/>
              <a:sym typeface="Now"/>
            </a:endParaRPr>
          </a:p>
        </p:txBody>
      </p:sp>
      <p:sp>
        <p:nvSpPr>
          <p:cNvPr id="16" name="TextBox 16"/>
          <p:cNvSpPr txBox="1"/>
          <p:nvPr/>
        </p:nvSpPr>
        <p:spPr>
          <a:xfrm>
            <a:off x="11468331" y="5936959"/>
            <a:ext cx="5275264" cy="1605915"/>
          </a:xfrm>
          <a:prstGeom prst="rect">
            <a:avLst/>
          </a:prstGeom>
        </p:spPr>
        <p:txBody>
          <a:bodyPr lIns="0" tIns="0" rIns="0" bIns="0" rtlCol="0" anchor="t">
            <a:spAutoFit/>
          </a:bodyPr>
          <a:lstStyle/>
          <a:p>
            <a:pPr algn="l">
              <a:lnSpc>
                <a:spcPts val="2580"/>
              </a:lnSpc>
            </a:pPr>
            <a:r>
              <a:rPr lang="en-US" sz="2000" spc="58">
                <a:solidFill>
                  <a:srgbClr val="042B60"/>
                </a:solidFill>
                <a:latin typeface="Now"/>
                <a:ea typeface="Now"/>
                <a:cs typeface="Now"/>
                <a:sym typeface="Now"/>
              </a:rPr>
              <a:t>Parent volunteering (CST, Uniform groups, Community Care). Not a one-off occasion, usually at least 12 occasions of volunteering. Best to check your CRP form for the requirements</a:t>
            </a:r>
          </a:p>
        </p:txBody>
      </p:sp>
      <p:sp>
        <p:nvSpPr>
          <p:cNvPr id="17" name="TextBox 17"/>
          <p:cNvSpPr txBox="1"/>
          <p:nvPr/>
        </p:nvSpPr>
        <p:spPr>
          <a:xfrm>
            <a:off x="11418704" y="8215733"/>
            <a:ext cx="5840596" cy="634365"/>
          </a:xfrm>
          <a:prstGeom prst="rect">
            <a:avLst/>
          </a:prstGeom>
        </p:spPr>
        <p:txBody>
          <a:bodyPr lIns="0" tIns="0" rIns="0" bIns="0" rtlCol="0" anchor="t">
            <a:spAutoFit/>
          </a:bodyPr>
          <a:lstStyle/>
          <a:p>
            <a:pPr algn="l">
              <a:lnSpc>
                <a:spcPts val="2580"/>
              </a:lnSpc>
            </a:pPr>
            <a:r>
              <a:rPr lang="en-US" sz="2000" spc="58">
                <a:solidFill>
                  <a:srgbClr val="042B60"/>
                </a:solidFill>
                <a:latin typeface="Now"/>
                <a:ea typeface="Now"/>
                <a:cs typeface="Now"/>
                <a:sym typeface="Now"/>
              </a:rPr>
              <a:t>Your child’s attendance at Orot (EHRS Cheder)</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558259" y="1431826"/>
            <a:ext cx="6185571" cy="5713218"/>
          </a:xfrm>
          <a:custGeom>
            <a:avLst/>
            <a:gdLst/>
            <a:ahLst/>
            <a:cxnLst/>
            <a:rect l="l" t="t" r="r" b="b"/>
            <a:pathLst>
              <a:path w="6185571" h="5713218">
                <a:moveTo>
                  <a:pt x="0" y="0"/>
                </a:moveTo>
                <a:lnTo>
                  <a:pt x="6185570" y="0"/>
                </a:lnTo>
                <a:lnTo>
                  <a:pt x="6185570" y="5713218"/>
                </a:lnTo>
                <a:lnTo>
                  <a:pt x="0" y="5713218"/>
                </a:lnTo>
                <a:lnTo>
                  <a:pt x="0" y="0"/>
                </a:lnTo>
                <a:close/>
              </a:path>
            </a:pathLst>
          </a:custGeom>
          <a:blipFill>
            <a:blip r:embed="rId2">
              <a:alphaModFix amt="60000"/>
              <a:extLst>
                <a:ext uri="{96DAC541-7B7A-43D3-8B79-37D633B846F1}">
                  <asvg:svgBlip xmlns:asvg="http://schemas.microsoft.com/office/drawing/2016/SVG/main" xmlns="" r:embed="rId3"/>
                </a:ext>
              </a:extLst>
            </a:blip>
            <a:stretch>
              <a:fillRect/>
            </a:stretch>
          </a:blipFill>
        </p:spPr>
      </p:sp>
      <p:sp>
        <p:nvSpPr>
          <p:cNvPr id="3" name="Freeform 3"/>
          <p:cNvSpPr/>
          <p:nvPr/>
        </p:nvSpPr>
        <p:spPr>
          <a:xfrm rot="7200000">
            <a:off x="12488526" y="721221"/>
            <a:ext cx="6325037" cy="5842034"/>
          </a:xfrm>
          <a:custGeom>
            <a:avLst/>
            <a:gdLst/>
            <a:ahLst/>
            <a:cxnLst/>
            <a:rect l="l" t="t" r="r" b="b"/>
            <a:pathLst>
              <a:path w="6325037" h="5842034">
                <a:moveTo>
                  <a:pt x="0" y="0"/>
                </a:moveTo>
                <a:lnTo>
                  <a:pt x="6325037" y="0"/>
                </a:lnTo>
                <a:lnTo>
                  <a:pt x="6325037" y="5842035"/>
                </a:lnTo>
                <a:lnTo>
                  <a:pt x="0" y="5842035"/>
                </a:lnTo>
                <a:lnTo>
                  <a:pt x="0" y="0"/>
                </a:lnTo>
                <a:close/>
              </a:path>
            </a:pathLst>
          </a:custGeom>
          <a:blipFill>
            <a:blip r:embed="rId4">
              <a:alphaModFix amt="60000"/>
              <a:extLst>
                <a:ext uri="{96DAC541-7B7A-43D3-8B79-37D633B846F1}">
                  <asvg:svgBlip xmlns:asvg="http://schemas.microsoft.com/office/drawing/2016/SVG/main" xmlns="" r:embed="rId5"/>
                </a:ext>
              </a:extLst>
            </a:blip>
            <a:stretch>
              <a:fillRect/>
            </a:stretch>
          </a:blipFill>
        </p:spPr>
      </p:sp>
      <p:sp>
        <p:nvSpPr>
          <p:cNvPr id="4" name="Freeform 4"/>
          <p:cNvSpPr/>
          <p:nvPr/>
        </p:nvSpPr>
        <p:spPr>
          <a:xfrm rot="7200000">
            <a:off x="1035399" y="1838461"/>
            <a:ext cx="822431" cy="759627"/>
          </a:xfrm>
          <a:custGeom>
            <a:avLst/>
            <a:gdLst/>
            <a:ahLst/>
            <a:cxnLst/>
            <a:rect l="l" t="t" r="r" b="b"/>
            <a:pathLst>
              <a:path w="822431" h="759627">
                <a:moveTo>
                  <a:pt x="0" y="0"/>
                </a:moveTo>
                <a:lnTo>
                  <a:pt x="822431" y="0"/>
                </a:lnTo>
                <a:lnTo>
                  <a:pt x="822431" y="759627"/>
                </a:lnTo>
                <a:lnTo>
                  <a:pt x="0" y="759627"/>
                </a:lnTo>
                <a:lnTo>
                  <a:pt x="0" y="0"/>
                </a:lnTo>
                <a:close/>
              </a:path>
            </a:pathLst>
          </a:custGeom>
          <a:blipFill>
            <a:blip r:embed="rId4">
              <a:alphaModFix amt="60000"/>
              <a:extLst>
                <a:ext uri="{96DAC541-7B7A-43D3-8B79-37D633B846F1}">
                  <asvg:svgBlip xmlns:asvg="http://schemas.microsoft.com/office/drawing/2016/SVG/main" xmlns="" r:embed="rId5"/>
                </a:ext>
              </a:extLst>
            </a:blip>
            <a:stretch>
              <a:fillRect/>
            </a:stretch>
          </a:blipFill>
        </p:spPr>
      </p:sp>
      <p:sp>
        <p:nvSpPr>
          <p:cNvPr id="5" name="Freeform 5"/>
          <p:cNvSpPr/>
          <p:nvPr/>
        </p:nvSpPr>
        <p:spPr>
          <a:xfrm rot="7200000">
            <a:off x="875315" y="1956402"/>
            <a:ext cx="822431" cy="759627"/>
          </a:xfrm>
          <a:custGeom>
            <a:avLst/>
            <a:gdLst/>
            <a:ahLst/>
            <a:cxnLst/>
            <a:rect l="l" t="t" r="r" b="b"/>
            <a:pathLst>
              <a:path w="822431" h="759627">
                <a:moveTo>
                  <a:pt x="0" y="0"/>
                </a:moveTo>
                <a:lnTo>
                  <a:pt x="822431" y="0"/>
                </a:lnTo>
                <a:lnTo>
                  <a:pt x="822431" y="759627"/>
                </a:lnTo>
                <a:lnTo>
                  <a:pt x="0" y="759627"/>
                </a:lnTo>
                <a:lnTo>
                  <a:pt x="0" y="0"/>
                </a:lnTo>
                <a:close/>
              </a:path>
            </a:pathLst>
          </a:custGeom>
          <a:blipFill>
            <a:blip r:embed="rId2">
              <a:alphaModFix amt="60000"/>
              <a:extLst>
                <a:ext uri="{96DAC541-7B7A-43D3-8B79-37D633B846F1}">
                  <asvg:svgBlip xmlns:asvg="http://schemas.microsoft.com/office/drawing/2016/SVG/main" xmlns="" r:embed="rId3"/>
                </a:ext>
              </a:extLst>
            </a:blip>
            <a:stretch>
              <a:fillRect/>
            </a:stretch>
          </a:blipFill>
        </p:spPr>
      </p:sp>
      <p:sp>
        <p:nvSpPr>
          <p:cNvPr id="6" name="Freeform 6"/>
          <p:cNvSpPr/>
          <p:nvPr/>
        </p:nvSpPr>
        <p:spPr>
          <a:xfrm rot="7200000">
            <a:off x="905731" y="3035296"/>
            <a:ext cx="822431" cy="759627"/>
          </a:xfrm>
          <a:custGeom>
            <a:avLst/>
            <a:gdLst/>
            <a:ahLst/>
            <a:cxnLst/>
            <a:rect l="l" t="t" r="r" b="b"/>
            <a:pathLst>
              <a:path w="822431" h="759627">
                <a:moveTo>
                  <a:pt x="0" y="0"/>
                </a:moveTo>
                <a:lnTo>
                  <a:pt x="822431" y="0"/>
                </a:lnTo>
                <a:lnTo>
                  <a:pt x="822431" y="759627"/>
                </a:lnTo>
                <a:lnTo>
                  <a:pt x="0" y="759627"/>
                </a:lnTo>
                <a:lnTo>
                  <a:pt x="0" y="0"/>
                </a:lnTo>
                <a:close/>
              </a:path>
            </a:pathLst>
          </a:custGeom>
          <a:blipFill>
            <a:blip r:embed="rId4">
              <a:alphaModFix amt="60000"/>
              <a:extLst>
                <a:ext uri="{96DAC541-7B7A-43D3-8B79-37D633B846F1}">
                  <asvg:svgBlip xmlns:asvg="http://schemas.microsoft.com/office/drawing/2016/SVG/main" xmlns="" r:embed="rId5"/>
                </a:ext>
              </a:extLst>
            </a:blip>
            <a:stretch>
              <a:fillRect/>
            </a:stretch>
          </a:blipFill>
        </p:spPr>
      </p:sp>
      <p:sp>
        <p:nvSpPr>
          <p:cNvPr id="7" name="Freeform 7"/>
          <p:cNvSpPr/>
          <p:nvPr/>
        </p:nvSpPr>
        <p:spPr>
          <a:xfrm rot="7200000">
            <a:off x="1096231" y="3225796"/>
            <a:ext cx="822431" cy="759627"/>
          </a:xfrm>
          <a:custGeom>
            <a:avLst/>
            <a:gdLst/>
            <a:ahLst/>
            <a:cxnLst/>
            <a:rect l="l" t="t" r="r" b="b"/>
            <a:pathLst>
              <a:path w="822431" h="759627">
                <a:moveTo>
                  <a:pt x="0" y="0"/>
                </a:moveTo>
                <a:lnTo>
                  <a:pt x="822431" y="0"/>
                </a:lnTo>
                <a:lnTo>
                  <a:pt x="822431" y="759627"/>
                </a:lnTo>
                <a:lnTo>
                  <a:pt x="0" y="759627"/>
                </a:lnTo>
                <a:lnTo>
                  <a:pt x="0" y="0"/>
                </a:lnTo>
                <a:close/>
              </a:path>
            </a:pathLst>
          </a:custGeom>
          <a:blipFill>
            <a:blip r:embed="rId2">
              <a:alphaModFix amt="60000"/>
              <a:extLst>
                <a:ext uri="{96DAC541-7B7A-43D3-8B79-37D633B846F1}">
                  <asvg:svgBlip xmlns:asvg="http://schemas.microsoft.com/office/drawing/2016/SVG/main" xmlns="" r:embed="rId3"/>
                </a:ext>
              </a:extLst>
            </a:blip>
            <a:stretch>
              <a:fillRect/>
            </a:stretch>
          </a:blipFill>
        </p:spPr>
      </p:sp>
      <p:sp>
        <p:nvSpPr>
          <p:cNvPr id="8" name="Freeform 8"/>
          <p:cNvSpPr/>
          <p:nvPr/>
        </p:nvSpPr>
        <p:spPr>
          <a:xfrm rot="7200000">
            <a:off x="862545" y="696664"/>
            <a:ext cx="822431" cy="759627"/>
          </a:xfrm>
          <a:custGeom>
            <a:avLst/>
            <a:gdLst/>
            <a:ahLst/>
            <a:cxnLst/>
            <a:rect l="l" t="t" r="r" b="b"/>
            <a:pathLst>
              <a:path w="822431" h="759627">
                <a:moveTo>
                  <a:pt x="0" y="0"/>
                </a:moveTo>
                <a:lnTo>
                  <a:pt x="822431" y="0"/>
                </a:lnTo>
                <a:lnTo>
                  <a:pt x="822431" y="759627"/>
                </a:lnTo>
                <a:lnTo>
                  <a:pt x="0" y="759627"/>
                </a:lnTo>
                <a:lnTo>
                  <a:pt x="0" y="0"/>
                </a:lnTo>
                <a:close/>
              </a:path>
            </a:pathLst>
          </a:custGeom>
          <a:blipFill>
            <a:blip r:embed="rId2">
              <a:alphaModFix amt="60000"/>
              <a:extLst>
                <a:ext uri="{96DAC541-7B7A-43D3-8B79-37D633B846F1}">
                  <asvg:svgBlip xmlns:asvg="http://schemas.microsoft.com/office/drawing/2016/SVG/main" xmlns="" r:embed="rId3"/>
                </a:ext>
              </a:extLst>
            </a:blip>
            <a:stretch>
              <a:fillRect/>
            </a:stretch>
          </a:blipFill>
        </p:spPr>
      </p:sp>
      <p:sp>
        <p:nvSpPr>
          <p:cNvPr id="9" name="Freeform 9"/>
          <p:cNvSpPr/>
          <p:nvPr/>
        </p:nvSpPr>
        <p:spPr>
          <a:xfrm rot="7200000">
            <a:off x="1053045" y="887164"/>
            <a:ext cx="822431" cy="759627"/>
          </a:xfrm>
          <a:custGeom>
            <a:avLst/>
            <a:gdLst/>
            <a:ahLst/>
            <a:cxnLst/>
            <a:rect l="l" t="t" r="r" b="b"/>
            <a:pathLst>
              <a:path w="822431" h="759627">
                <a:moveTo>
                  <a:pt x="0" y="0"/>
                </a:moveTo>
                <a:lnTo>
                  <a:pt x="822431" y="0"/>
                </a:lnTo>
                <a:lnTo>
                  <a:pt x="822431" y="759627"/>
                </a:lnTo>
                <a:lnTo>
                  <a:pt x="0" y="759627"/>
                </a:lnTo>
                <a:lnTo>
                  <a:pt x="0" y="0"/>
                </a:lnTo>
                <a:close/>
              </a:path>
            </a:pathLst>
          </a:custGeom>
          <a:blipFill>
            <a:blip r:embed="rId4">
              <a:alphaModFix amt="60000"/>
              <a:extLst>
                <a:ext uri="{96DAC541-7B7A-43D3-8B79-37D633B846F1}">
                  <asvg:svgBlip xmlns:asvg="http://schemas.microsoft.com/office/drawing/2016/SVG/main" xmlns="" r:embed="rId5"/>
                </a:ext>
              </a:extLst>
            </a:blip>
            <a:stretch>
              <a:fillRect/>
            </a:stretch>
          </a:blipFill>
        </p:spPr>
      </p:sp>
      <p:sp>
        <p:nvSpPr>
          <p:cNvPr id="10" name="Freeform 10"/>
          <p:cNvSpPr/>
          <p:nvPr/>
        </p:nvSpPr>
        <p:spPr>
          <a:xfrm rot="7200000">
            <a:off x="1195484" y="5658100"/>
            <a:ext cx="822431" cy="759627"/>
          </a:xfrm>
          <a:custGeom>
            <a:avLst/>
            <a:gdLst/>
            <a:ahLst/>
            <a:cxnLst/>
            <a:rect l="l" t="t" r="r" b="b"/>
            <a:pathLst>
              <a:path w="822431" h="759627">
                <a:moveTo>
                  <a:pt x="0" y="0"/>
                </a:moveTo>
                <a:lnTo>
                  <a:pt x="822430" y="0"/>
                </a:lnTo>
                <a:lnTo>
                  <a:pt x="822430" y="759627"/>
                </a:lnTo>
                <a:lnTo>
                  <a:pt x="0" y="759627"/>
                </a:lnTo>
                <a:lnTo>
                  <a:pt x="0" y="0"/>
                </a:lnTo>
                <a:close/>
              </a:path>
            </a:pathLst>
          </a:custGeom>
          <a:blipFill>
            <a:blip r:embed="rId4">
              <a:alphaModFix amt="60000"/>
              <a:extLst>
                <a:ext uri="{96DAC541-7B7A-43D3-8B79-37D633B846F1}">
                  <asvg:svgBlip xmlns:asvg="http://schemas.microsoft.com/office/drawing/2016/SVG/main" xmlns="" r:embed="rId5"/>
                </a:ext>
              </a:extLst>
            </a:blip>
            <a:stretch>
              <a:fillRect/>
            </a:stretch>
          </a:blipFill>
        </p:spPr>
      </p:sp>
      <p:sp>
        <p:nvSpPr>
          <p:cNvPr id="11" name="Freeform 11"/>
          <p:cNvSpPr/>
          <p:nvPr/>
        </p:nvSpPr>
        <p:spPr>
          <a:xfrm rot="7200000">
            <a:off x="1035399" y="5776041"/>
            <a:ext cx="822431" cy="759627"/>
          </a:xfrm>
          <a:custGeom>
            <a:avLst/>
            <a:gdLst/>
            <a:ahLst/>
            <a:cxnLst/>
            <a:rect l="l" t="t" r="r" b="b"/>
            <a:pathLst>
              <a:path w="822431" h="759627">
                <a:moveTo>
                  <a:pt x="0" y="0"/>
                </a:moveTo>
                <a:lnTo>
                  <a:pt x="822431" y="0"/>
                </a:lnTo>
                <a:lnTo>
                  <a:pt x="822431" y="759627"/>
                </a:lnTo>
                <a:lnTo>
                  <a:pt x="0" y="759627"/>
                </a:lnTo>
                <a:lnTo>
                  <a:pt x="0" y="0"/>
                </a:lnTo>
                <a:close/>
              </a:path>
            </a:pathLst>
          </a:custGeom>
          <a:blipFill>
            <a:blip r:embed="rId2">
              <a:alphaModFix amt="60000"/>
              <a:extLst>
                <a:ext uri="{96DAC541-7B7A-43D3-8B79-37D633B846F1}">
                  <asvg:svgBlip xmlns:asvg="http://schemas.microsoft.com/office/drawing/2016/SVG/main" xmlns="" r:embed="rId3"/>
                </a:ext>
              </a:extLst>
            </a:blip>
            <a:stretch>
              <a:fillRect/>
            </a:stretch>
          </a:blipFill>
        </p:spPr>
      </p:sp>
      <p:sp>
        <p:nvSpPr>
          <p:cNvPr id="12" name="Freeform 12"/>
          <p:cNvSpPr/>
          <p:nvPr/>
        </p:nvSpPr>
        <p:spPr>
          <a:xfrm rot="7200000">
            <a:off x="905731" y="4327916"/>
            <a:ext cx="822431" cy="759627"/>
          </a:xfrm>
          <a:custGeom>
            <a:avLst/>
            <a:gdLst/>
            <a:ahLst/>
            <a:cxnLst/>
            <a:rect l="l" t="t" r="r" b="b"/>
            <a:pathLst>
              <a:path w="822431" h="759627">
                <a:moveTo>
                  <a:pt x="0" y="0"/>
                </a:moveTo>
                <a:lnTo>
                  <a:pt x="822431" y="0"/>
                </a:lnTo>
                <a:lnTo>
                  <a:pt x="822431" y="759627"/>
                </a:lnTo>
                <a:lnTo>
                  <a:pt x="0" y="759627"/>
                </a:lnTo>
                <a:lnTo>
                  <a:pt x="0" y="0"/>
                </a:lnTo>
                <a:close/>
              </a:path>
            </a:pathLst>
          </a:custGeom>
          <a:blipFill>
            <a:blip r:embed="rId4">
              <a:alphaModFix amt="60000"/>
              <a:extLst>
                <a:ext uri="{96DAC541-7B7A-43D3-8B79-37D633B846F1}">
                  <asvg:svgBlip xmlns:asvg="http://schemas.microsoft.com/office/drawing/2016/SVG/main" xmlns="" r:embed="rId5"/>
                </a:ext>
              </a:extLst>
            </a:blip>
            <a:stretch>
              <a:fillRect/>
            </a:stretch>
          </a:blipFill>
        </p:spPr>
      </p:sp>
      <p:sp>
        <p:nvSpPr>
          <p:cNvPr id="13" name="Freeform 13"/>
          <p:cNvSpPr/>
          <p:nvPr/>
        </p:nvSpPr>
        <p:spPr>
          <a:xfrm rot="7200000">
            <a:off x="1096231" y="4518416"/>
            <a:ext cx="822431" cy="759627"/>
          </a:xfrm>
          <a:custGeom>
            <a:avLst/>
            <a:gdLst/>
            <a:ahLst/>
            <a:cxnLst/>
            <a:rect l="l" t="t" r="r" b="b"/>
            <a:pathLst>
              <a:path w="822431" h="759627">
                <a:moveTo>
                  <a:pt x="0" y="0"/>
                </a:moveTo>
                <a:lnTo>
                  <a:pt x="822431" y="0"/>
                </a:lnTo>
                <a:lnTo>
                  <a:pt x="822431" y="759627"/>
                </a:lnTo>
                <a:lnTo>
                  <a:pt x="0" y="759627"/>
                </a:lnTo>
                <a:lnTo>
                  <a:pt x="0" y="0"/>
                </a:lnTo>
                <a:close/>
              </a:path>
            </a:pathLst>
          </a:custGeom>
          <a:blipFill>
            <a:blip r:embed="rId6">
              <a:alphaModFix amt="60000"/>
              <a:extLst>
                <a:ext uri="{96DAC541-7B7A-43D3-8B79-37D633B846F1}">
                  <asvg:svgBlip xmlns:asvg="http://schemas.microsoft.com/office/drawing/2016/SVG/main" xmlns="" r:embed="rId7"/>
                </a:ext>
              </a:extLst>
            </a:blip>
            <a:stretch>
              <a:fillRect/>
            </a:stretch>
          </a:blipFill>
        </p:spPr>
      </p:sp>
      <p:sp>
        <p:nvSpPr>
          <p:cNvPr id="14" name="Freeform 14"/>
          <p:cNvSpPr/>
          <p:nvPr/>
        </p:nvSpPr>
        <p:spPr>
          <a:xfrm rot="7200000">
            <a:off x="1213129" y="6915725"/>
            <a:ext cx="822431" cy="759627"/>
          </a:xfrm>
          <a:custGeom>
            <a:avLst/>
            <a:gdLst/>
            <a:ahLst/>
            <a:cxnLst/>
            <a:rect l="l" t="t" r="r" b="b"/>
            <a:pathLst>
              <a:path w="822431" h="759627">
                <a:moveTo>
                  <a:pt x="0" y="0"/>
                </a:moveTo>
                <a:lnTo>
                  <a:pt x="822431" y="0"/>
                </a:lnTo>
                <a:lnTo>
                  <a:pt x="822431" y="759627"/>
                </a:lnTo>
                <a:lnTo>
                  <a:pt x="0" y="759627"/>
                </a:lnTo>
                <a:lnTo>
                  <a:pt x="0" y="0"/>
                </a:lnTo>
                <a:close/>
              </a:path>
            </a:pathLst>
          </a:custGeom>
          <a:blipFill>
            <a:blip r:embed="rId4">
              <a:alphaModFix amt="60000"/>
              <a:extLst>
                <a:ext uri="{96DAC541-7B7A-43D3-8B79-37D633B846F1}">
                  <asvg:svgBlip xmlns:asvg="http://schemas.microsoft.com/office/drawing/2016/SVG/main" xmlns="" r:embed="rId5"/>
                </a:ext>
              </a:extLst>
            </a:blip>
            <a:stretch>
              <a:fillRect/>
            </a:stretch>
          </a:blipFill>
        </p:spPr>
      </p:sp>
      <p:sp>
        <p:nvSpPr>
          <p:cNvPr id="15" name="Freeform 15"/>
          <p:cNvSpPr/>
          <p:nvPr/>
        </p:nvSpPr>
        <p:spPr>
          <a:xfrm rot="7200000">
            <a:off x="1053045" y="7033666"/>
            <a:ext cx="822431" cy="759627"/>
          </a:xfrm>
          <a:custGeom>
            <a:avLst/>
            <a:gdLst/>
            <a:ahLst/>
            <a:cxnLst/>
            <a:rect l="l" t="t" r="r" b="b"/>
            <a:pathLst>
              <a:path w="822431" h="759627">
                <a:moveTo>
                  <a:pt x="0" y="0"/>
                </a:moveTo>
                <a:lnTo>
                  <a:pt x="822431" y="0"/>
                </a:lnTo>
                <a:lnTo>
                  <a:pt x="822431" y="759627"/>
                </a:lnTo>
                <a:lnTo>
                  <a:pt x="0" y="759627"/>
                </a:lnTo>
                <a:lnTo>
                  <a:pt x="0" y="0"/>
                </a:lnTo>
                <a:close/>
              </a:path>
            </a:pathLst>
          </a:custGeom>
          <a:blipFill>
            <a:blip r:embed="rId2">
              <a:alphaModFix amt="60000"/>
              <a:extLst>
                <a:ext uri="{96DAC541-7B7A-43D3-8B79-37D633B846F1}">
                  <asvg:svgBlip xmlns:asvg="http://schemas.microsoft.com/office/drawing/2016/SVG/main" xmlns="" r:embed="rId3"/>
                </a:ext>
              </a:extLst>
            </a:blip>
            <a:stretch>
              <a:fillRect/>
            </a:stretch>
          </a:blipFill>
        </p:spPr>
      </p:sp>
      <p:pic>
        <p:nvPicPr>
          <p:cNvPr id="16" name="Picture 16"/>
          <p:cNvPicPr>
            <a:picLocks noChangeAspect="1"/>
          </p:cNvPicPr>
          <p:nvPr/>
        </p:nvPicPr>
        <p:blipFill>
          <a:blip r:embed="rId8"/>
          <a:srcRect/>
          <a:stretch>
            <a:fillRect/>
          </a:stretch>
        </p:blipFill>
        <p:spPr>
          <a:xfrm>
            <a:off x="0" y="7969034"/>
            <a:ext cx="1384395" cy="1591258"/>
          </a:xfrm>
          <a:prstGeom prst="rect">
            <a:avLst/>
          </a:prstGeom>
        </p:spPr>
      </p:pic>
      <p:sp>
        <p:nvSpPr>
          <p:cNvPr id="18" name="TextBox 18"/>
          <p:cNvSpPr txBox="1"/>
          <p:nvPr/>
        </p:nvSpPr>
        <p:spPr>
          <a:xfrm>
            <a:off x="9755772" y="570587"/>
            <a:ext cx="8178664" cy="5008025"/>
          </a:xfrm>
          <a:prstGeom prst="rect">
            <a:avLst/>
          </a:prstGeom>
        </p:spPr>
        <p:txBody>
          <a:bodyPr lIns="0" tIns="0" rIns="0" bIns="0" rtlCol="0" anchor="t">
            <a:spAutoFit/>
          </a:bodyPr>
          <a:lstStyle/>
          <a:p>
            <a:pPr algn="l">
              <a:lnSpc>
                <a:spcPts val="9914"/>
              </a:lnSpc>
            </a:pPr>
            <a:r>
              <a:rPr lang="en-US" sz="7685" spc="222">
                <a:solidFill>
                  <a:srgbClr val="042B60"/>
                </a:solidFill>
                <a:latin typeface="Now"/>
                <a:ea typeface="Now"/>
                <a:cs typeface="Now"/>
                <a:sym typeface="Now"/>
              </a:rPr>
              <a:t>EHRS WIDER SUPPORT FOR</a:t>
            </a:r>
          </a:p>
          <a:p>
            <a:pPr algn="l">
              <a:lnSpc>
                <a:spcPts val="9914"/>
              </a:lnSpc>
            </a:pPr>
            <a:r>
              <a:rPr lang="en-US" sz="7685" spc="222">
                <a:solidFill>
                  <a:srgbClr val="042B60"/>
                </a:solidFill>
                <a:latin typeface="Now"/>
                <a:ea typeface="Now"/>
                <a:cs typeface="Now"/>
                <a:sym typeface="Now"/>
              </a:rPr>
              <a:t>JEWISH EDUCATION</a:t>
            </a:r>
          </a:p>
        </p:txBody>
      </p:sp>
      <p:sp>
        <p:nvSpPr>
          <p:cNvPr id="19" name="TextBox 19"/>
          <p:cNvSpPr txBox="1"/>
          <p:nvPr/>
        </p:nvSpPr>
        <p:spPr>
          <a:xfrm>
            <a:off x="2335738" y="754533"/>
            <a:ext cx="5435348" cy="634365"/>
          </a:xfrm>
          <a:prstGeom prst="rect">
            <a:avLst/>
          </a:prstGeom>
        </p:spPr>
        <p:txBody>
          <a:bodyPr lIns="0" tIns="0" rIns="0" bIns="0" rtlCol="0" anchor="t">
            <a:spAutoFit/>
          </a:bodyPr>
          <a:lstStyle/>
          <a:p>
            <a:pPr algn="l">
              <a:lnSpc>
                <a:spcPts val="2580"/>
              </a:lnSpc>
            </a:pPr>
            <a:r>
              <a:rPr lang="en-US" sz="2000" spc="58">
                <a:solidFill>
                  <a:srgbClr val="042B60"/>
                </a:solidFill>
                <a:latin typeface="Now"/>
                <a:ea typeface="Now"/>
                <a:cs typeface="Now"/>
                <a:sym typeface="Now"/>
              </a:rPr>
              <a:t>Offering Reform environment and learning, creative and non-judgemental</a:t>
            </a:r>
          </a:p>
        </p:txBody>
      </p:sp>
      <p:sp>
        <p:nvSpPr>
          <p:cNvPr id="20" name="TextBox 20"/>
          <p:cNvSpPr txBox="1"/>
          <p:nvPr/>
        </p:nvSpPr>
        <p:spPr>
          <a:xfrm>
            <a:off x="2335738" y="1907936"/>
            <a:ext cx="5570039" cy="634365"/>
          </a:xfrm>
          <a:prstGeom prst="rect">
            <a:avLst/>
          </a:prstGeom>
        </p:spPr>
        <p:txBody>
          <a:bodyPr lIns="0" tIns="0" rIns="0" bIns="0" rtlCol="0" anchor="t">
            <a:spAutoFit/>
          </a:bodyPr>
          <a:lstStyle/>
          <a:p>
            <a:pPr algn="l">
              <a:lnSpc>
                <a:spcPts val="2580"/>
              </a:lnSpc>
            </a:pPr>
            <a:r>
              <a:rPr lang="en-US" sz="2000" spc="58">
                <a:solidFill>
                  <a:srgbClr val="042B60"/>
                </a:solidFill>
                <a:latin typeface="Now"/>
                <a:ea typeface="Now"/>
                <a:cs typeface="Now"/>
                <a:sym typeface="Now"/>
              </a:rPr>
              <a:t>Reform community, from generation to generation</a:t>
            </a:r>
          </a:p>
        </p:txBody>
      </p:sp>
      <p:sp>
        <p:nvSpPr>
          <p:cNvPr id="21" name="TextBox 21"/>
          <p:cNvSpPr txBox="1"/>
          <p:nvPr/>
        </p:nvSpPr>
        <p:spPr>
          <a:xfrm>
            <a:off x="2335738" y="3295094"/>
            <a:ext cx="5638876" cy="310515"/>
          </a:xfrm>
          <a:prstGeom prst="rect">
            <a:avLst/>
          </a:prstGeom>
        </p:spPr>
        <p:txBody>
          <a:bodyPr lIns="0" tIns="0" rIns="0" bIns="0" rtlCol="0" anchor="t">
            <a:spAutoFit/>
          </a:bodyPr>
          <a:lstStyle/>
          <a:p>
            <a:pPr algn="l">
              <a:lnSpc>
                <a:spcPts val="2580"/>
              </a:lnSpc>
            </a:pPr>
            <a:r>
              <a:rPr lang="en-US" sz="2000" spc="58">
                <a:solidFill>
                  <a:srgbClr val="042B60"/>
                </a:solidFill>
                <a:latin typeface="Now"/>
                <a:ea typeface="Now"/>
                <a:cs typeface="Now"/>
                <a:sym typeface="Now"/>
              </a:rPr>
              <a:t>Families activities and events for all ages</a:t>
            </a:r>
          </a:p>
        </p:txBody>
      </p:sp>
      <p:sp>
        <p:nvSpPr>
          <p:cNvPr id="22" name="TextBox 22"/>
          <p:cNvSpPr txBox="1"/>
          <p:nvPr/>
        </p:nvSpPr>
        <p:spPr>
          <a:xfrm>
            <a:off x="2335738" y="4358084"/>
            <a:ext cx="5275264" cy="634365"/>
          </a:xfrm>
          <a:prstGeom prst="rect">
            <a:avLst/>
          </a:prstGeom>
        </p:spPr>
        <p:txBody>
          <a:bodyPr lIns="0" tIns="0" rIns="0" bIns="0" rtlCol="0" anchor="t">
            <a:spAutoFit/>
          </a:bodyPr>
          <a:lstStyle/>
          <a:p>
            <a:pPr algn="l">
              <a:lnSpc>
                <a:spcPts val="2580"/>
              </a:lnSpc>
            </a:pPr>
            <a:r>
              <a:rPr lang="en-US" sz="2000" spc="58">
                <a:solidFill>
                  <a:srgbClr val="042B60"/>
                </a:solidFill>
                <a:latin typeface="Now"/>
                <a:ea typeface="Now"/>
                <a:cs typeface="Now"/>
                <a:sym typeface="Now"/>
              </a:rPr>
              <a:t>Supporting challenges with Jewish school SRE etc.</a:t>
            </a:r>
          </a:p>
        </p:txBody>
      </p:sp>
      <p:sp>
        <p:nvSpPr>
          <p:cNvPr id="23" name="TextBox 23"/>
          <p:cNvSpPr txBox="1"/>
          <p:nvPr/>
        </p:nvSpPr>
        <p:spPr>
          <a:xfrm>
            <a:off x="2383799" y="5727399"/>
            <a:ext cx="5840596" cy="634365"/>
          </a:xfrm>
          <a:prstGeom prst="rect">
            <a:avLst/>
          </a:prstGeom>
        </p:spPr>
        <p:txBody>
          <a:bodyPr lIns="0" tIns="0" rIns="0" bIns="0" rtlCol="0" anchor="t">
            <a:spAutoFit/>
          </a:bodyPr>
          <a:lstStyle/>
          <a:p>
            <a:pPr algn="l">
              <a:lnSpc>
                <a:spcPts val="2580"/>
              </a:lnSpc>
            </a:pPr>
            <a:r>
              <a:rPr lang="en-US" sz="2000" spc="58">
                <a:solidFill>
                  <a:srgbClr val="042B60"/>
                </a:solidFill>
                <a:latin typeface="Now"/>
                <a:ea typeface="Now"/>
                <a:cs typeface="Now"/>
                <a:sym typeface="Now"/>
              </a:rPr>
              <a:t>Youth clubs, holiday schemes and uniform groups </a:t>
            </a:r>
          </a:p>
        </p:txBody>
      </p:sp>
      <p:sp>
        <p:nvSpPr>
          <p:cNvPr id="24" name="TextBox 24"/>
          <p:cNvSpPr txBox="1"/>
          <p:nvPr/>
        </p:nvSpPr>
        <p:spPr>
          <a:xfrm>
            <a:off x="2401444" y="6985024"/>
            <a:ext cx="5840596" cy="310515"/>
          </a:xfrm>
          <a:prstGeom prst="rect">
            <a:avLst/>
          </a:prstGeom>
        </p:spPr>
        <p:txBody>
          <a:bodyPr lIns="0" tIns="0" rIns="0" bIns="0" rtlCol="0" anchor="t">
            <a:spAutoFit/>
          </a:bodyPr>
          <a:lstStyle/>
          <a:p>
            <a:pPr algn="l">
              <a:lnSpc>
                <a:spcPts val="2580"/>
              </a:lnSpc>
            </a:pPr>
            <a:r>
              <a:rPr lang="en-US" sz="2000" spc="58">
                <a:solidFill>
                  <a:srgbClr val="042B60"/>
                </a:solidFill>
                <a:latin typeface="Now"/>
                <a:ea typeface="Now"/>
                <a:cs typeface="Now"/>
                <a:sym typeface="Now"/>
              </a:rPr>
              <a:t>Jewish life</a:t>
            </a:r>
          </a:p>
        </p:txBody>
      </p:sp>
      <p:sp>
        <p:nvSpPr>
          <p:cNvPr id="25" name="TextBox 25"/>
          <p:cNvSpPr txBox="1"/>
          <p:nvPr/>
        </p:nvSpPr>
        <p:spPr>
          <a:xfrm>
            <a:off x="1446615" y="7988084"/>
            <a:ext cx="7984131" cy="2197183"/>
          </a:xfrm>
          <a:prstGeom prst="rect">
            <a:avLst/>
          </a:prstGeom>
        </p:spPr>
        <p:txBody>
          <a:bodyPr lIns="0" tIns="0" rIns="0" bIns="0" rtlCol="0" anchor="t">
            <a:spAutoFit/>
          </a:bodyPr>
          <a:lstStyle/>
          <a:p>
            <a:pPr algn="l">
              <a:lnSpc>
                <a:spcPts val="2498"/>
              </a:lnSpc>
              <a:spcBef>
                <a:spcPct val="0"/>
              </a:spcBef>
            </a:pPr>
            <a:r>
              <a:rPr lang="en-US" sz="1937" b="1" spc="56">
                <a:solidFill>
                  <a:srgbClr val="042B60"/>
                </a:solidFill>
                <a:latin typeface="Now Bold"/>
                <a:ea typeface="Now Bold"/>
                <a:cs typeface="Now Bold"/>
                <a:sym typeface="Now Bold"/>
              </a:rPr>
              <a:t>GOOD TO KNOW!</a:t>
            </a:r>
          </a:p>
          <a:p>
            <a:pPr algn="l">
              <a:lnSpc>
                <a:spcPts val="2498"/>
              </a:lnSpc>
              <a:spcBef>
                <a:spcPct val="0"/>
              </a:spcBef>
            </a:pPr>
            <a:r>
              <a:rPr lang="en-US" sz="1937" b="1" spc="56">
                <a:solidFill>
                  <a:srgbClr val="042B60"/>
                </a:solidFill>
                <a:latin typeface="Now Bold"/>
                <a:ea typeface="Now Bold"/>
                <a:cs typeface="Now Bold"/>
                <a:sym typeface="Now Bold"/>
              </a:rPr>
              <a:t>PaJeS (Partnerships for Jewish Schools) is at the forefront of Jewish education in the UK. </a:t>
            </a:r>
          </a:p>
          <a:p>
            <a:pPr algn="l">
              <a:lnSpc>
                <a:spcPts val="2498"/>
              </a:lnSpc>
              <a:spcBef>
                <a:spcPct val="0"/>
              </a:spcBef>
            </a:pPr>
            <a:r>
              <a:rPr lang="en-US" sz="1937" b="1" spc="56">
                <a:solidFill>
                  <a:srgbClr val="042B60"/>
                </a:solidFill>
                <a:latin typeface="Now Bold"/>
                <a:ea typeface="Now Bold"/>
                <a:cs typeface="Now Bold"/>
                <a:sym typeface="Now Bold"/>
              </a:rPr>
              <a:t>We collaborate directly with schools and also with the government and other stakeholders.</a:t>
            </a:r>
          </a:p>
          <a:p>
            <a:pPr algn="l">
              <a:lnSpc>
                <a:spcPts val="2498"/>
              </a:lnSpc>
              <a:spcBef>
                <a:spcPct val="0"/>
              </a:spcBef>
            </a:pPr>
            <a:r>
              <a:rPr lang="en-US" sz="1937" b="1" spc="56">
                <a:solidFill>
                  <a:srgbClr val="042B60"/>
                </a:solidFill>
                <a:latin typeface="Now Bold"/>
                <a:ea typeface="Now Bold"/>
                <a:cs typeface="Now Bold"/>
                <a:sym typeface="Now Bold"/>
              </a:rPr>
              <a:t>https://www.pajes.org.uk/</a:t>
            </a:r>
          </a:p>
          <a:p>
            <a:pPr algn="l">
              <a:lnSpc>
                <a:spcPts val="2498"/>
              </a:lnSpc>
              <a:spcBef>
                <a:spcPct val="0"/>
              </a:spcBef>
            </a:pPr>
            <a:endParaRPr lang="en-US" sz="1937" b="1" spc="56">
              <a:solidFill>
                <a:srgbClr val="042B60"/>
              </a:solidFill>
              <a:latin typeface="Now Bold"/>
              <a:ea typeface="Now Bold"/>
              <a:cs typeface="Now Bold"/>
              <a:sym typeface="Now Bo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821314" y="-2209943"/>
            <a:ext cx="9396621" cy="8679061"/>
          </a:xfrm>
          <a:custGeom>
            <a:avLst/>
            <a:gdLst/>
            <a:ahLst/>
            <a:cxnLst/>
            <a:rect l="l" t="t" r="r" b="b"/>
            <a:pathLst>
              <a:path w="9396621" h="8679061">
                <a:moveTo>
                  <a:pt x="0" y="0"/>
                </a:moveTo>
                <a:lnTo>
                  <a:pt x="9396622" y="0"/>
                </a:lnTo>
                <a:lnTo>
                  <a:pt x="9396622" y="8679061"/>
                </a:lnTo>
                <a:lnTo>
                  <a:pt x="0" y="8679061"/>
                </a:lnTo>
                <a:lnTo>
                  <a:pt x="0" y="0"/>
                </a:lnTo>
                <a:close/>
              </a:path>
            </a:pathLst>
          </a:custGeom>
          <a:blipFill>
            <a:blip r:embed="rId2">
              <a:alphaModFix amt="60000"/>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1556070" y="517510"/>
            <a:ext cx="8821533" cy="8147889"/>
          </a:xfrm>
          <a:custGeom>
            <a:avLst/>
            <a:gdLst/>
            <a:ahLst/>
            <a:cxnLst/>
            <a:rect l="l" t="t" r="r" b="b"/>
            <a:pathLst>
              <a:path w="8821533" h="8147889">
                <a:moveTo>
                  <a:pt x="0" y="0"/>
                </a:moveTo>
                <a:lnTo>
                  <a:pt x="8821533" y="0"/>
                </a:lnTo>
                <a:lnTo>
                  <a:pt x="8821533" y="8147889"/>
                </a:lnTo>
                <a:lnTo>
                  <a:pt x="0" y="8147889"/>
                </a:lnTo>
                <a:lnTo>
                  <a:pt x="0" y="0"/>
                </a:lnTo>
                <a:close/>
              </a:path>
            </a:pathLst>
          </a:custGeom>
          <a:blipFill>
            <a:blip r:embed="rId4">
              <a:alphaModFix amt="60000"/>
              <a:extLst>
                <a:ext uri="{96DAC541-7B7A-43D3-8B79-37D633B846F1}">
                  <asvg:svgBlip xmlns:asvg="http://schemas.microsoft.com/office/drawing/2016/SVG/main" xmlns="" r:embed="rId5"/>
                </a:ext>
              </a:extLst>
            </a:blip>
            <a:stretch>
              <a:fillRect/>
            </a:stretch>
          </a:blipFill>
        </p:spPr>
      </p:sp>
      <p:grpSp>
        <p:nvGrpSpPr>
          <p:cNvPr id="4" name="Group 4"/>
          <p:cNvGrpSpPr/>
          <p:nvPr/>
        </p:nvGrpSpPr>
        <p:grpSpPr>
          <a:xfrm>
            <a:off x="10048605" y="1898473"/>
            <a:ext cx="7210695" cy="7043798"/>
            <a:chOff x="0" y="0"/>
            <a:chExt cx="4828540" cy="4716780"/>
          </a:xfrm>
        </p:grpSpPr>
        <p:sp>
          <p:nvSpPr>
            <p:cNvPr id="5" name="Freeform 5">
              <a:hlinkClick r:id="rId6" tooltip="https://www.pajes.org.uk"/>
            </p:cNvPr>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80"/>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10" y="97790"/>
                    <a:pt x="4030980" y="97790"/>
                    <a:pt x="4119880" y="113030"/>
                  </a:cubicBezTo>
                  <a:cubicBezTo>
                    <a:pt x="4173220" y="121920"/>
                    <a:pt x="4227830" y="138430"/>
                    <a:pt x="4273550" y="165100"/>
                  </a:cubicBezTo>
                  <a:cubicBezTo>
                    <a:pt x="4323080" y="193040"/>
                    <a:pt x="4361180" y="238760"/>
                    <a:pt x="4405630" y="276860"/>
                  </a:cubicBezTo>
                  <a:cubicBezTo>
                    <a:pt x="4422140"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0" y="4281170"/>
                    <a:pt x="4535170" y="4335780"/>
                    <a:pt x="4491990" y="4382770"/>
                  </a:cubicBezTo>
                  <a:cubicBezTo>
                    <a:pt x="4453890" y="4424680"/>
                    <a:pt x="4411980" y="4466590"/>
                    <a:pt x="4345940" y="4467860"/>
                  </a:cubicBezTo>
                  <a:cubicBezTo>
                    <a:pt x="4330700" y="4467860"/>
                    <a:pt x="4316730" y="4483100"/>
                    <a:pt x="4301490" y="4490720"/>
                  </a:cubicBezTo>
                  <a:cubicBezTo>
                    <a:pt x="4236720" y="4518660"/>
                    <a:pt x="4169410" y="4542790"/>
                    <a:pt x="4105910" y="4573270"/>
                  </a:cubicBezTo>
                  <a:cubicBezTo>
                    <a:pt x="3989070" y="4629150"/>
                    <a:pt x="3863340" y="4638040"/>
                    <a:pt x="3737610" y="4643120"/>
                  </a:cubicBezTo>
                  <a:cubicBezTo>
                    <a:pt x="3689350" y="4645660"/>
                    <a:pt x="3639820" y="4641850"/>
                    <a:pt x="3591560" y="4645660"/>
                  </a:cubicBezTo>
                  <a:cubicBezTo>
                    <a:pt x="3567430" y="4646930"/>
                    <a:pt x="3544570" y="4658360"/>
                    <a:pt x="3521710" y="4663440"/>
                  </a:cubicBezTo>
                  <a:cubicBezTo>
                    <a:pt x="3511550" y="4665980"/>
                    <a:pt x="3501390" y="4664710"/>
                    <a:pt x="3489960" y="4665980"/>
                  </a:cubicBezTo>
                  <a:cubicBezTo>
                    <a:pt x="3474720" y="4667250"/>
                    <a:pt x="3459480" y="4671060"/>
                    <a:pt x="3444240" y="4669790"/>
                  </a:cubicBezTo>
                  <a:cubicBezTo>
                    <a:pt x="3429000" y="4667250"/>
                    <a:pt x="3418840" y="4662170"/>
                    <a:pt x="3416300" y="4662170"/>
                  </a:cubicBezTo>
                  <a:close/>
                </a:path>
              </a:pathLst>
            </a:custGeom>
            <a:blipFill>
              <a:blip r:embed="rId7"/>
              <a:stretch>
                <a:fillRect l="-12345" r="-12345"/>
              </a:stretch>
            </a:blipFill>
          </p:spPr>
        </p:sp>
      </p:grpSp>
      <p:sp>
        <p:nvSpPr>
          <p:cNvPr id="6" name="Freeform 6"/>
          <p:cNvSpPr/>
          <p:nvPr/>
        </p:nvSpPr>
        <p:spPr>
          <a:xfrm>
            <a:off x="-308385" y="7492969"/>
            <a:ext cx="6012827" cy="5553666"/>
          </a:xfrm>
          <a:custGeom>
            <a:avLst/>
            <a:gdLst/>
            <a:ahLst/>
            <a:cxnLst/>
            <a:rect l="l" t="t" r="r" b="b"/>
            <a:pathLst>
              <a:path w="6012827" h="5553666">
                <a:moveTo>
                  <a:pt x="0" y="0"/>
                </a:moveTo>
                <a:lnTo>
                  <a:pt x="6012827" y="0"/>
                </a:lnTo>
                <a:lnTo>
                  <a:pt x="6012827" y="5553666"/>
                </a:lnTo>
                <a:lnTo>
                  <a:pt x="0" y="5553666"/>
                </a:lnTo>
                <a:lnTo>
                  <a:pt x="0" y="0"/>
                </a:lnTo>
                <a:close/>
              </a:path>
            </a:pathLst>
          </a:custGeom>
          <a:blipFill>
            <a:blip r:embed="rId8">
              <a:alphaModFix amt="60000"/>
              <a:extLst>
                <a:ext uri="{96DAC541-7B7A-43D3-8B79-37D633B846F1}">
                  <asvg:svgBlip xmlns:asvg="http://schemas.microsoft.com/office/drawing/2016/SVG/main" xmlns="" r:embed="rId9"/>
                </a:ext>
              </a:extLst>
            </a:blip>
            <a:stretch>
              <a:fillRect/>
            </a:stretch>
          </a:blipFill>
        </p:spPr>
      </p:sp>
      <p:sp>
        <p:nvSpPr>
          <p:cNvPr id="7" name="Freeform 7"/>
          <p:cNvSpPr/>
          <p:nvPr/>
        </p:nvSpPr>
        <p:spPr>
          <a:xfrm>
            <a:off x="-792251" y="7968421"/>
            <a:ext cx="6098110" cy="5632436"/>
          </a:xfrm>
          <a:custGeom>
            <a:avLst/>
            <a:gdLst/>
            <a:ahLst/>
            <a:cxnLst/>
            <a:rect l="l" t="t" r="r" b="b"/>
            <a:pathLst>
              <a:path w="6098110" h="5632436">
                <a:moveTo>
                  <a:pt x="0" y="0"/>
                </a:moveTo>
                <a:lnTo>
                  <a:pt x="6098110" y="0"/>
                </a:lnTo>
                <a:lnTo>
                  <a:pt x="6098110" y="5632436"/>
                </a:lnTo>
                <a:lnTo>
                  <a:pt x="0" y="5632436"/>
                </a:lnTo>
                <a:lnTo>
                  <a:pt x="0" y="0"/>
                </a:lnTo>
                <a:close/>
              </a:path>
            </a:pathLst>
          </a:custGeom>
          <a:blipFill>
            <a:blip r:embed="rId2">
              <a:alphaModFix amt="60000"/>
              <a:extLst>
                <a:ext uri="{96DAC541-7B7A-43D3-8B79-37D633B846F1}">
                  <asvg:svgBlip xmlns:asvg="http://schemas.microsoft.com/office/drawing/2016/SVG/main" xmlns="" r:embed="rId3"/>
                </a:ext>
              </a:extLst>
            </a:blip>
            <a:stretch>
              <a:fillRect/>
            </a:stretch>
          </a:blipFill>
        </p:spPr>
      </p:sp>
      <p:pic>
        <p:nvPicPr>
          <p:cNvPr id="8" name="Picture 8"/>
          <p:cNvPicPr>
            <a:picLocks noChangeAspect="1"/>
          </p:cNvPicPr>
          <p:nvPr/>
        </p:nvPicPr>
        <p:blipFill>
          <a:blip r:embed="rId10"/>
          <a:srcRect/>
          <a:stretch>
            <a:fillRect/>
          </a:stretch>
        </p:blipFill>
        <p:spPr>
          <a:xfrm>
            <a:off x="2698029" y="8525744"/>
            <a:ext cx="1384395" cy="1591258"/>
          </a:xfrm>
          <a:prstGeom prst="rect">
            <a:avLst/>
          </a:prstGeom>
        </p:spPr>
      </p:pic>
      <p:sp>
        <p:nvSpPr>
          <p:cNvPr id="9" name="TextBox 9"/>
          <p:cNvSpPr txBox="1"/>
          <p:nvPr/>
        </p:nvSpPr>
        <p:spPr>
          <a:xfrm>
            <a:off x="3038557" y="262538"/>
            <a:ext cx="12370986" cy="1436291"/>
          </a:xfrm>
          <a:prstGeom prst="rect">
            <a:avLst/>
          </a:prstGeom>
        </p:spPr>
        <p:txBody>
          <a:bodyPr wrap="square" lIns="0" tIns="0" rIns="0" bIns="0" rtlCol="0" anchor="t">
            <a:spAutoFit/>
          </a:bodyPr>
          <a:lstStyle/>
          <a:p>
            <a:pPr algn="ctr">
              <a:lnSpc>
                <a:spcPts val="11200"/>
              </a:lnSpc>
            </a:pPr>
            <a:r>
              <a:rPr lang="en-US" sz="8000" b="1" dirty="0">
                <a:solidFill>
                  <a:srgbClr val="042B60"/>
                </a:solidFill>
                <a:latin typeface="Canva Sans Bold"/>
                <a:ea typeface="Canva Sans Bold"/>
                <a:cs typeface="Canva Sans Bold"/>
                <a:sym typeface="Canva Sans Bold"/>
              </a:rPr>
              <a:t>Why do we collect?</a:t>
            </a:r>
          </a:p>
        </p:txBody>
      </p:sp>
      <p:sp>
        <p:nvSpPr>
          <p:cNvPr id="10" name="TextBox 10"/>
          <p:cNvSpPr txBox="1"/>
          <p:nvPr/>
        </p:nvSpPr>
        <p:spPr>
          <a:xfrm>
            <a:off x="316906" y="2208844"/>
            <a:ext cx="9562838" cy="6143544"/>
          </a:xfrm>
          <a:prstGeom prst="rect">
            <a:avLst/>
          </a:prstGeom>
        </p:spPr>
        <p:txBody>
          <a:bodyPr lIns="0" tIns="0" rIns="0" bIns="0" rtlCol="0" anchor="t">
            <a:spAutoFit/>
          </a:bodyPr>
          <a:lstStyle/>
          <a:p>
            <a:pPr algn="l">
              <a:lnSpc>
                <a:spcPts val="3234"/>
              </a:lnSpc>
            </a:pPr>
            <a:r>
              <a:rPr lang="en-US" sz="2507" spc="72">
                <a:solidFill>
                  <a:srgbClr val="042B60"/>
                </a:solidFill>
                <a:latin typeface="Now"/>
                <a:ea typeface="Now"/>
                <a:cs typeface="Now"/>
                <a:sym typeface="Now"/>
              </a:rPr>
              <a:t>The CRP is a method of establishing whether the child/family practices the three pillars of the Jewish faith. </a:t>
            </a:r>
          </a:p>
          <a:p>
            <a:pPr algn="l">
              <a:lnSpc>
                <a:spcPts val="3234"/>
              </a:lnSpc>
            </a:pPr>
            <a:r>
              <a:rPr lang="en-US" sz="2507" spc="72">
                <a:solidFill>
                  <a:srgbClr val="042B60"/>
                </a:solidFill>
                <a:latin typeface="Now"/>
                <a:ea typeface="Now"/>
                <a:cs typeface="Now"/>
                <a:sym typeface="Now"/>
              </a:rPr>
              <a:t>Prayer, education and acts of kindness.  </a:t>
            </a:r>
          </a:p>
          <a:p>
            <a:pPr algn="l">
              <a:lnSpc>
                <a:spcPts val="3234"/>
              </a:lnSpc>
            </a:pPr>
            <a:endParaRPr lang="en-US" sz="2507" spc="72">
              <a:solidFill>
                <a:srgbClr val="042B60"/>
              </a:solidFill>
              <a:latin typeface="Now"/>
              <a:ea typeface="Now"/>
              <a:cs typeface="Now"/>
              <a:sym typeface="Now"/>
            </a:endParaRPr>
          </a:p>
          <a:p>
            <a:pPr algn="l">
              <a:lnSpc>
                <a:spcPts val="3234"/>
              </a:lnSpc>
            </a:pPr>
            <a:r>
              <a:rPr lang="en-US" sz="2507" spc="72">
                <a:solidFill>
                  <a:srgbClr val="042B60"/>
                </a:solidFill>
                <a:latin typeface="Now"/>
                <a:ea typeface="Now"/>
                <a:cs typeface="Now"/>
                <a:sym typeface="Now"/>
              </a:rPr>
              <a:t>Collecting CRP points allows you to prove that you are eligible for a faith place at the schools you are applying to that require a completed CRP form.</a:t>
            </a:r>
          </a:p>
          <a:p>
            <a:pPr algn="l">
              <a:lnSpc>
                <a:spcPts val="3234"/>
              </a:lnSpc>
            </a:pPr>
            <a:endParaRPr lang="en-US" sz="2507" spc="72">
              <a:solidFill>
                <a:srgbClr val="042B60"/>
              </a:solidFill>
              <a:latin typeface="Now"/>
              <a:ea typeface="Now"/>
              <a:cs typeface="Now"/>
              <a:sym typeface="Now"/>
            </a:endParaRPr>
          </a:p>
          <a:p>
            <a:pPr algn="l">
              <a:lnSpc>
                <a:spcPts val="3234"/>
              </a:lnSpc>
            </a:pPr>
            <a:r>
              <a:rPr lang="en-US" sz="2507" spc="72">
                <a:solidFill>
                  <a:srgbClr val="042B60"/>
                </a:solidFill>
                <a:latin typeface="Now"/>
                <a:ea typeface="Now"/>
                <a:cs typeface="Now"/>
                <a:sym typeface="Now"/>
              </a:rPr>
              <a:t>Jewish schools set the admissions policy and confirm which applicants have satisfied the Jewish practice criteria. Those wishing to be considered as priority applicants for available places need to obtain a certificate establishing religious practice (CRP), based on the child’s synagogue attendance, Jewish education and/or family communal activity.</a:t>
            </a:r>
          </a:p>
        </p:txBody>
      </p:sp>
      <p:sp>
        <p:nvSpPr>
          <p:cNvPr id="11" name="TextBox 11"/>
          <p:cNvSpPr txBox="1"/>
          <p:nvPr/>
        </p:nvSpPr>
        <p:spPr>
          <a:xfrm>
            <a:off x="4174907" y="9343616"/>
            <a:ext cx="10098286" cy="773386"/>
          </a:xfrm>
          <a:prstGeom prst="rect">
            <a:avLst/>
          </a:prstGeom>
        </p:spPr>
        <p:txBody>
          <a:bodyPr lIns="0" tIns="0" rIns="0" bIns="0" rtlCol="0" anchor="t">
            <a:spAutoFit/>
          </a:bodyPr>
          <a:lstStyle/>
          <a:p>
            <a:pPr algn="ctr">
              <a:lnSpc>
                <a:spcPts val="3014"/>
              </a:lnSpc>
              <a:spcBef>
                <a:spcPct val="0"/>
              </a:spcBef>
            </a:pPr>
            <a:r>
              <a:rPr lang="en-US" sz="2337" b="1" u="sng" spc="67">
                <a:solidFill>
                  <a:srgbClr val="042B60"/>
                </a:solidFill>
                <a:latin typeface="Now Bold"/>
                <a:ea typeface="Now Bold"/>
                <a:cs typeface="Now Bold"/>
                <a:sym typeface="Now Bold"/>
                <a:hlinkClick r:id="rId11" tooltip="https://www.pajes.org.uk/secondary_school_admissions"/>
              </a:rPr>
              <a:t>Useful website: Secondary School Admissions - Partnerships for </a:t>
            </a:r>
          </a:p>
          <a:p>
            <a:pPr algn="ctr">
              <a:lnSpc>
                <a:spcPts val="3014"/>
              </a:lnSpc>
              <a:spcBef>
                <a:spcPct val="0"/>
              </a:spcBef>
            </a:pPr>
            <a:r>
              <a:rPr lang="en-US" sz="2337" b="1" u="sng" spc="67">
                <a:solidFill>
                  <a:srgbClr val="042B60"/>
                </a:solidFill>
                <a:latin typeface="Now Bold"/>
                <a:ea typeface="Now Bold"/>
                <a:cs typeface="Now Bold"/>
                <a:sym typeface="Now Bold"/>
                <a:hlinkClick r:id="rId11" tooltip="https://www.pajes.org.uk/secondary_school_admissions"/>
              </a:rPr>
              <a:t>Jewish Schools (pajes.org.uk)</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7200000">
            <a:off x="13847170" y="6326321"/>
            <a:ext cx="6325037" cy="5842034"/>
          </a:xfrm>
          <a:custGeom>
            <a:avLst/>
            <a:gdLst/>
            <a:ahLst/>
            <a:cxnLst/>
            <a:rect l="l" t="t" r="r" b="b"/>
            <a:pathLst>
              <a:path w="6325037" h="5842034">
                <a:moveTo>
                  <a:pt x="0" y="0"/>
                </a:moveTo>
                <a:lnTo>
                  <a:pt x="6325037" y="0"/>
                </a:lnTo>
                <a:lnTo>
                  <a:pt x="6325037" y="5842035"/>
                </a:lnTo>
                <a:lnTo>
                  <a:pt x="0" y="5842035"/>
                </a:lnTo>
                <a:lnTo>
                  <a:pt x="0" y="0"/>
                </a:lnTo>
                <a:close/>
              </a:path>
            </a:pathLst>
          </a:custGeom>
          <a:blipFill>
            <a:blip r:embed="rId2">
              <a:alphaModFix amt="60000"/>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3182115" y="6583461"/>
            <a:ext cx="6185571" cy="5713218"/>
          </a:xfrm>
          <a:custGeom>
            <a:avLst/>
            <a:gdLst/>
            <a:ahLst/>
            <a:cxnLst/>
            <a:rect l="l" t="t" r="r" b="b"/>
            <a:pathLst>
              <a:path w="6185571" h="5713218">
                <a:moveTo>
                  <a:pt x="0" y="0"/>
                </a:moveTo>
                <a:lnTo>
                  <a:pt x="6185570" y="0"/>
                </a:lnTo>
                <a:lnTo>
                  <a:pt x="6185570" y="5713218"/>
                </a:lnTo>
                <a:lnTo>
                  <a:pt x="0" y="5713218"/>
                </a:lnTo>
                <a:lnTo>
                  <a:pt x="0" y="0"/>
                </a:lnTo>
                <a:close/>
              </a:path>
            </a:pathLst>
          </a:custGeom>
          <a:blipFill>
            <a:blip r:embed="rId4">
              <a:alphaModFix amt="60000"/>
              <a:extLst>
                <a:ext uri="{96DAC541-7B7A-43D3-8B79-37D633B846F1}">
                  <asvg:svgBlip xmlns:asvg="http://schemas.microsoft.com/office/drawing/2016/SVG/main" xmlns="" r:embed="rId5"/>
                </a:ext>
              </a:extLst>
            </a:blip>
            <a:stretch>
              <a:fillRect/>
            </a:stretch>
          </a:blipFill>
        </p:spPr>
      </p:sp>
      <p:sp>
        <p:nvSpPr>
          <p:cNvPr id="4" name="Freeform 4"/>
          <p:cNvSpPr/>
          <p:nvPr/>
        </p:nvSpPr>
        <p:spPr>
          <a:xfrm rot="7200000">
            <a:off x="4632967" y="-2424844"/>
            <a:ext cx="5031324" cy="4647114"/>
          </a:xfrm>
          <a:custGeom>
            <a:avLst/>
            <a:gdLst/>
            <a:ahLst/>
            <a:cxnLst/>
            <a:rect l="l" t="t" r="r" b="b"/>
            <a:pathLst>
              <a:path w="5031324" h="4647114">
                <a:moveTo>
                  <a:pt x="0" y="0"/>
                </a:moveTo>
                <a:lnTo>
                  <a:pt x="5031324" y="0"/>
                </a:lnTo>
                <a:lnTo>
                  <a:pt x="5031324" y="4647114"/>
                </a:lnTo>
                <a:lnTo>
                  <a:pt x="0" y="4647114"/>
                </a:lnTo>
                <a:lnTo>
                  <a:pt x="0" y="0"/>
                </a:lnTo>
                <a:close/>
              </a:path>
            </a:pathLst>
          </a:custGeom>
          <a:blipFill>
            <a:blip r:embed="rId2">
              <a:alphaModFix amt="60000"/>
              <a:extLst>
                <a:ext uri="{96DAC541-7B7A-43D3-8B79-37D633B846F1}">
                  <asvg:svgBlip xmlns:asvg="http://schemas.microsoft.com/office/drawing/2016/SVG/main" xmlns="" r:embed="rId3"/>
                </a:ext>
              </a:extLst>
            </a:blip>
            <a:stretch>
              <a:fillRect/>
            </a:stretch>
          </a:blipFill>
        </p:spPr>
      </p:sp>
      <p:sp>
        <p:nvSpPr>
          <p:cNvPr id="5" name="Freeform 5"/>
          <p:cNvSpPr/>
          <p:nvPr/>
        </p:nvSpPr>
        <p:spPr>
          <a:xfrm>
            <a:off x="1343148" y="-2360822"/>
            <a:ext cx="6233905" cy="5757862"/>
          </a:xfrm>
          <a:custGeom>
            <a:avLst/>
            <a:gdLst/>
            <a:ahLst/>
            <a:cxnLst/>
            <a:rect l="l" t="t" r="r" b="b"/>
            <a:pathLst>
              <a:path w="6233905" h="5757862">
                <a:moveTo>
                  <a:pt x="0" y="0"/>
                </a:moveTo>
                <a:lnTo>
                  <a:pt x="6233906" y="0"/>
                </a:lnTo>
                <a:lnTo>
                  <a:pt x="6233906" y="5757862"/>
                </a:lnTo>
                <a:lnTo>
                  <a:pt x="0" y="5757862"/>
                </a:lnTo>
                <a:lnTo>
                  <a:pt x="0" y="0"/>
                </a:lnTo>
                <a:close/>
              </a:path>
            </a:pathLst>
          </a:custGeom>
          <a:blipFill>
            <a:blip r:embed="rId4">
              <a:alphaModFix amt="60000"/>
              <a:extLst>
                <a:ext uri="{96DAC541-7B7A-43D3-8B79-37D633B846F1}">
                  <asvg:svgBlip xmlns:asvg="http://schemas.microsoft.com/office/drawing/2016/SVG/main" xmlns="" r:embed="rId5"/>
                </a:ext>
              </a:extLst>
            </a:blip>
            <a:stretch>
              <a:fillRect/>
            </a:stretch>
          </a:blipFill>
        </p:spPr>
      </p:sp>
      <p:sp>
        <p:nvSpPr>
          <p:cNvPr id="6" name="TextBox 6"/>
          <p:cNvSpPr txBox="1"/>
          <p:nvPr/>
        </p:nvSpPr>
        <p:spPr>
          <a:xfrm>
            <a:off x="312313" y="2462431"/>
            <a:ext cx="17663373" cy="5735488"/>
          </a:xfrm>
          <a:prstGeom prst="rect">
            <a:avLst/>
          </a:prstGeom>
        </p:spPr>
        <p:txBody>
          <a:bodyPr lIns="0" tIns="0" rIns="0" bIns="0" rtlCol="0" anchor="t">
            <a:spAutoFit/>
          </a:bodyPr>
          <a:lstStyle/>
          <a:p>
            <a:pPr algn="l">
              <a:lnSpc>
                <a:spcPts val="3062"/>
              </a:lnSpc>
              <a:spcBef>
                <a:spcPct val="0"/>
              </a:spcBef>
            </a:pPr>
            <a:r>
              <a:rPr lang="en-US" sz="2374" spc="68">
                <a:solidFill>
                  <a:srgbClr val="000000"/>
                </a:solidFill>
                <a:latin typeface="Now"/>
                <a:ea typeface="Now"/>
                <a:cs typeface="Now"/>
                <a:sym typeface="Now"/>
              </a:rPr>
              <a:t>Jewish day schools all require the completion of a CRP (Certificate of Religious Practice) form for admission which is dependent on collecting points for service attendance, Jewish education or volunteering in the Jewish community. Each school has its own unique requirements </a:t>
            </a:r>
          </a:p>
          <a:p>
            <a:pPr algn="l">
              <a:lnSpc>
                <a:spcPts val="3062"/>
              </a:lnSpc>
              <a:spcBef>
                <a:spcPct val="0"/>
              </a:spcBef>
            </a:pPr>
            <a:endParaRPr lang="en-US" sz="2374" spc="68">
              <a:solidFill>
                <a:srgbClr val="000000"/>
              </a:solidFill>
              <a:latin typeface="Now"/>
              <a:ea typeface="Now"/>
              <a:cs typeface="Now"/>
              <a:sym typeface="Now"/>
            </a:endParaRPr>
          </a:p>
          <a:p>
            <a:pPr algn="l">
              <a:lnSpc>
                <a:spcPts val="3062"/>
              </a:lnSpc>
              <a:spcBef>
                <a:spcPct val="0"/>
              </a:spcBef>
            </a:pPr>
            <a:r>
              <a:rPr lang="en-US" sz="2374" b="1" spc="68">
                <a:solidFill>
                  <a:srgbClr val="000000"/>
                </a:solidFill>
                <a:latin typeface="Now Bold"/>
                <a:ea typeface="Now Bold"/>
                <a:cs typeface="Now Bold"/>
                <a:sym typeface="Now Bold"/>
              </a:rPr>
              <a:t>Registering</a:t>
            </a:r>
            <a:r>
              <a:rPr lang="en-US" sz="2374" spc="68">
                <a:solidFill>
                  <a:srgbClr val="000000"/>
                </a:solidFill>
                <a:latin typeface="Now"/>
                <a:ea typeface="Now"/>
                <a:cs typeface="Now"/>
                <a:sym typeface="Now"/>
              </a:rPr>
              <a:t> - We ask you to register by emailing us at education@ehrs.uk that you are collecting points through EHRS and we will support you by assigning you a Shabbat Passport </a:t>
            </a:r>
          </a:p>
          <a:p>
            <a:pPr algn="l">
              <a:lnSpc>
                <a:spcPts val="3062"/>
              </a:lnSpc>
              <a:spcBef>
                <a:spcPct val="0"/>
              </a:spcBef>
            </a:pPr>
            <a:endParaRPr lang="en-US" sz="2374" spc="68">
              <a:solidFill>
                <a:srgbClr val="000000"/>
              </a:solidFill>
              <a:latin typeface="Now"/>
              <a:ea typeface="Now"/>
              <a:cs typeface="Now"/>
              <a:sym typeface="Now"/>
            </a:endParaRPr>
          </a:p>
          <a:p>
            <a:pPr algn="l">
              <a:lnSpc>
                <a:spcPts val="3062"/>
              </a:lnSpc>
              <a:spcBef>
                <a:spcPct val="0"/>
              </a:spcBef>
            </a:pPr>
            <a:r>
              <a:rPr lang="en-US" sz="2374" b="1" spc="68">
                <a:solidFill>
                  <a:srgbClr val="000000"/>
                </a:solidFill>
                <a:latin typeface="Now Bold"/>
                <a:ea typeface="Now Bold"/>
                <a:cs typeface="Now Bold"/>
                <a:sym typeface="Now Bold"/>
              </a:rPr>
              <a:t>Attendance</a:t>
            </a:r>
            <a:r>
              <a:rPr lang="en-US" sz="2374" spc="68">
                <a:solidFill>
                  <a:srgbClr val="000000"/>
                </a:solidFill>
                <a:latin typeface="Now"/>
                <a:ea typeface="Now"/>
                <a:cs typeface="Now"/>
                <a:sym typeface="Now"/>
              </a:rPr>
              <a:t> - We are very happy to help you collect CRP points to confirm you have attended </a:t>
            </a:r>
          </a:p>
          <a:p>
            <a:pPr algn="l">
              <a:lnSpc>
                <a:spcPts val="3062"/>
              </a:lnSpc>
              <a:spcBef>
                <a:spcPct val="0"/>
              </a:spcBef>
            </a:pPr>
            <a:r>
              <a:rPr lang="en-US" sz="2374" spc="68">
                <a:solidFill>
                  <a:srgbClr val="000000"/>
                </a:solidFill>
                <a:latin typeface="Now"/>
                <a:ea typeface="Now"/>
                <a:cs typeface="Now"/>
                <a:sym typeface="Now"/>
              </a:rPr>
              <a:t>services at EHRS. We will ask you to collect stickers for services attended in your child’s individual </a:t>
            </a:r>
          </a:p>
          <a:p>
            <a:pPr algn="l">
              <a:lnSpc>
                <a:spcPts val="3062"/>
              </a:lnSpc>
              <a:spcBef>
                <a:spcPct val="0"/>
              </a:spcBef>
            </a:pPr>
            <a:r>
              <a:rPr lang="en-US" sz="2374" spc="68">
                <a:solidFill>
                  <a:srgbClr val="000000"/>
                </a:solidFill>
                <a:latin typeface="Now"/>
                <a:ea typeface="Now"/>
                <a:cs typeface="Now"/>
                <a:sym typeface="Now"/>
              </a:rPr>
              <a:t>Shabbat Passport. The Passport will be assigned to you at your first attendance, then kept at the Shul for safe keeping!</a:t>
            </a:r>
          </a:p>
          <a:p>
            <a:pPr algn="l">
              <a:lnSpc>
                <a:spcPts val="3062"/>
              </a:lnSpc>
              <a:spcBef>
                <a:spcPct val="0"/>
              </a:spcBef>
            </a:pPr>
            <a:endParaRPr lang="en-US" sz="2374" spc="68">
              <a:solidFill>
                <a:srgbClr val="000000"/>
              </a:solidFill>
              <a:latin typeface="Now"/>
              <a:ea typeface="Now"/>
              <a:cs typeface="Now"/>
              <a:sym typeface="Now"/>
            </a:endParaRPr>
          </a:p>
          <a:p>
            <a:pPr algn="l">
              <a:lnSpc>
                <a:spcPts val="3062"/>
              </a:lnSpc>
              <a:spcBef>
                <a:spcPct val="0"/>
              </a:spcBef>
            </a:pPr>
            <a:r>
              <a:rPr lang="en-US" sz="2374" b="1" spc="68">
                <a:solidFill>
                  <a:srgbClr val="000000"/>
                </a:solidFill>
                <a:latin typeface="Now Bold"/>
                <a:ea typeface="Now Bold"/>
                <a:cs typeface="Now Bold"/>
                <a:sym typeface="Now Bold"/>
              </a:rPr>
              <a:t>Signing off</a:t>
            </a:r>
            <a:r>
              <a:rPr lang="en-US" sz="2374" spc="68">
                <a:solidFill>
                  <a:srgbClr val="000000"/>
                </a:solidFill>
                <a:latin typeface="Now"/>
                <a:ea typeface="Now"/>
                <a:cs typeface="Now"/>
                <a:sym typeface="Now"/>
              </a:rPr>
              <a:t> - The final stage is to get back in touch with us and we will arrange for you to meet with a member of our clergy team who will use this Shabbat Passport to confirm your attendances required by the schools and will be delighted to speak with you and sign your form.</a:t>
            </a:r>
          </a:p>
        </p:txBody>
      </p:sp>
      <p:sp>
        <p:nvSpPr>
          <p:cNvPr id="7" name="TextBox 7"/>
          <p:cNvSpPr txBox="1"/>
          <p:nvPr/>
        </p:nvSpPr>
        <p:spPr>
          <a:xfrm>
            <a:off x="3871912" y="485704"/>
            <a:ext cx="10131792" cy="1436291"/>
          </a:xfrm>
          <a:prstGeom prst="rect">
            <a:avLst/>
          </a:prstGeom>
        </p:spPr>
        <p:txBody>
          <a:bodyPr wrap="square" lIns="0" tIns="0" rIns="0" bIns="0" rtlCol="0" anchor="t">
            <a:spAutoFit/>
          </a:bodyPr>
          <a:lstStyle/>
          <a:p>
            <a:pPr algn="ctr">
              <a:lnSpc>
                <a:spcPts val="11200"/>
              </a:lnSpc>
            </a:pPr>
            <a:r>
              <a:rPr lang="en-US" sz="8000" b="1" dirty="0">
                <a:solidFill>
                  <a:srgbClr val="042B60"/>
                </a:solidFill>
                <a:latin typeface="Canva Sans Bold"/>
                <a:ea typeface="Canva Sans Bold"/>
                <a:cs typeface="Canva Sans Bold"/>
                <a:sym typeface="Canva Sans Bold"/>
              </a:rPr>
              <a:t>How does it work?</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622685" y="2366836"/>
            <a:ext cx="7650485" cy="7441836"/>
          </a:xfrm>
          <a:custGeom>
            <a:avLst/>
            <a:gdLst/>
            <a:ahLst/>
            <a:cxnLst/>
            <a:rect l="l" t="t" r="r" b="b"/>
            <a:pathLst>
              <a:path w="7650485" h="7441836">
                <a:moveTo>
                  <a:pt x="0" y="0"/>
                </a:moveTo>
                <a:lnTo>
                  <a:pt x="7650485" y="0"/>
                </a:lnTo>
                <a:lnTo>
                  <a:pt x="7650485" y="7441835"/>
                </a:lnTo>
                <a:lnTo>
                  <a:pt x="0" y="7441835"/>
                </a:lnTo>
                <a:lnTo>
                  <a:pt x="0" y="0"/>
                </a:lnTo>
                <a:close/>
              </a:path>
            </a:pathLst>
          </a:custGeom>
          <a:blipFill>
            <a:blip r:embed="rId2">
              <a:alphaModFix amt="69000"/>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0310822" y="2366836"/>
            <a:ext cx="7650485" cy="7441836"/>
          </a:xfrm>
          <a:custGeom>
            <a:avLst/>
            <a:gdLst/>
            <a:ahLst/>
            <a:cxnLst/>
            <a:rect l="l" t="t" r="r" b="b"/>
            <a:pathLst>
              <a:path w="7650485" h="7441836">
                <a:moveTo>
                  <a:pt x="0" y="0"/>
                </a:moveTo>
                <a:lnTo>
                  <a:pt x="7650485" y="0"/>
                </a:lnTo>
                <a:lnTo>
                  <a:pt x="7650485" y="7441835"/>
                </a:lnTo>
                <a:lnTo>
                  <a:pt x="0" y="7441835"/>
                </a:lnTo>
                <a:lnTo>
                  <a:pt x="0" y="0"/>
                </a:lnTo>
                <a:close/>
              </a:path>
            </a:pathLst>
          </a:custGeom>
          <a:blipFill>
            <a:blip r:embed="rId4">
              <a:alphaModFix amt="69000"/>
              <a:extLst>
                <a:ext uri="{96DAC541-7B7A-43D3-8B79-37D633B846F1}">
                  <asvg:svgBlip xmlns:asvg="http://schemas.microsoft.com/office/drawing/2016/SVG/main" xmlns="" r:embed="rId5"/>
                </a:ext>
              </a:extLst>
            </a:blip>
            <a:stretch>
              <a:fillRect/>
            </a:stretch>
          </a:blipFill>
        </p:spPr>
      </p:sp>
      <p:sp>
        <p:nvSpPr>
          <p:cNvPr id="4" name="TextBox 4"/>
          <p:cNvSpPr txBox="1"/>
          <p:nvPr/>
        </p:nvSpPr>
        <p:spPr>
          <a:xfrm>
            <a:off x="9987953" y="2746870"/>
            <a:ext cx="2958019" cy="1916386"/>
          </a:xfrm>
          <a:prstGeom prst="rect">
            <a:avLst/>
          </a:prstGeom>
        </p:spPr>
        <p:txBody>
          <a:bodyPr lIns="0" tIns="0" rIns="0" bIns="0" rtlCol="0" anchor="t">
            <a:spAutoFit/>
          </a:bodyPr>
          <a:lstStyle/>
          <a:p>
            <a:pPr algn="ctr">
              <a:lnSpc>
                <a:spcPts val="3014"/>
              </a:lnSpc>
            </a:pPr>
            <a:r>
              <a:rPr lang="en-US" sz="2337" spc="67">
                <a:solidFill>
                  <a:srgbClr val="042B60"/>
                </a:solidFill>
                <a:latin typeface="Now"/>
                <a:ea typeface="Now"/>
                <a:cs typeface="Now"/>
                <a:sym typeface="Now"/>
              </a:rPr>
              <a:t>Attending</a:t>
            </a:r>
          </a:p>
          <a:p>
            <a:pPr algn="ctr">
              <a:lnSpc>
                <a:spcPts val="3014"/>
              </a:lnSpc>
            </a:pPr>
            <a:r>
              <a:rPr lang="en-US" sz="2337" spc="67">
                <a:solidFill>
                  <a:srgbClr val="042B60"/>
                </a:solidFill>
                <a:latin typeface="Now"/>
                <a:ea typeface="Now"/>
                <a:cs typeface="Now"/>
                <a:sym typeface="Now"/>
              </a:rPr>
              <a:t>Synagogue Services</a:t>
            </a:r>
          </a:p>
          <a:p>
            <a:pPr algn="ctr">
              <a:lnSpc>
                <a:spcPts val="3014"/>
              </a:lnSpc>
            </a:pPr>
            <a:r>
              <a:rPr lang="en-US" sz="2337" b="1" spc="67">
                <a:solidFill>
                  <a:srgbClr val="042B60"/>
                </a:solidFill>
                <a:latin typeface="Now Bold"/>
                <a:ea typeface="Now Bold"/>
                <a:cs typeface="Now Bold"/>
                <a:sym typeface="Now Bold"/>
              </a:rPr>
              <a:t>8 visits = 4 points</a:t>
            </a:r>
          </a:p>
          <a:p>
            <a:pPr algn="ctr">
              <a:lnSpc>
                <a:spcPts val="3014"/>
              </a:lnSpc>
            </a:pPr>
            <a:r>
              <a:rPr lang="en-US" sz="2337" b="1" spc="67">
                <a:solidFill>
                  <a:srgbClr val="042B60"/>
                </a:solidFill>
                <a:latin typeface="Now Bold"/>
                <a:ea typeface="Now Bold"/>
                <a:cs typeface="Now Bold"/>
                <a:sym typeface="Now Bold"/>
              </a:rPr>
              <a:t>4 visits = 2 points</a:t>
            </a:r>
          </a:p>
        </p:txBody>
      </p:sp>
      <p:sp>
        <p:nvSpPr>
          <p:cNvPr id="5" name="TextBox 5"/>
          <p:cNvSpPr txBox="1"/>
          <p:nvPr/>
        </p:nvSpPr>
        <p:spPr>
          <a:xfrm>
            <a:off x="15067275" y="2922037"/>
            <a:ext cx="2205895" cy="1906538"/>
          </a:xfrm>
          <a:prstGeom prst="rect">
            <a:avLst/>
          </a:prstGeom>
        </p:spPr>
        <p:txBody>
          <a:bodyPr lIns="0" tIns="0" rIns="0" bIns="0" rtlCol="0" anchor="t">
            <a:spAutoFit/>
          </a:bodyPr>
          <a:lstStyle/>
          <a:p>
            <a:pPr algn="ctr">
              <a:lnSpc>
                <a:spcPts val="3051"/>
              </a:lnSpc>
            </a:pPr>
            <a:r>
              <a:rPr lang="en-US" sz="2365" spc="68">
                <a:solidFill>
                  <a:srgbClr val="042B60"/>
                </a:solidFill>
                <a:latin typeface="Now"/>
                <a:ea typeface="Now"/>
                <a:cs typeface="Now"/>
                <a:sym typeface="Now"/>
              </a:rPr>
              <a:t>Volunteering within the Jewish Community</a:t>
            </a:r>
          </a:p>
          <a:p>
            <a:pPr algn="ctr">
              <a:lnSpc>
                <a:spcPts val="3051"/>
              </a:lnSpc>
            </a:pPr>
            <a:r>
              <a:rPr lang="en-US" sz="2365" b="1" spc="68">
                <a:solidFill>
                  <a:srgbClr val="042B60"/>
                </a:solidFill>
                <a:latin typeface="Now Bold"/>
                <a:ea typeface="Now Bold"/>
                <a:cs typeface="Now Bold"/>
                <a:sym typeface="Now Bold"/>
              </a:rPr>
              <a:t>2 points</a:t>
            </a:r>
          </a:p>
        </p:txBody>
      </p:sp>
      <p:sp>
        <p:nvSpPr>
          <p:cNvPr id="6" name="TextBox 6"/>
          <p:cNvSpPr txBox="1"/>
          <p:nvPr/>
        </p:nvSpPr>
        <p:spPr>
          <a:xfrm>
            <a:off x="3352800" y="427265"/>
            <a:ext cx="11288559" cy="1436291"/>
          </a:xfrm>
          <a:prstGeom prst="rect">
            <a:avLst/>
          </a:prstGeom>
        </p:spPr>
        <p:txBody>
          <a:bodyPr wrap="square" lIns="0" tIns="0" rIns="0" bIns="0" rtlCol="0" anchor="t">
            <a:spAutoFit/>
          </a:bodyPr>
          <a:lstStyle/>
          <a:p>
            <a:pPr algn="ctr">
              <a:lnSpc>
                <a:spcPts val="11200"/>
              </a:lnSpc>
            </a:pPr>
            <a:r>
              <a:rPr lang="en-US" sz="8000" b="1" dirty="0">
                <a:solidFill>
                  <a:srgbClr val="042B60"/>
                </a:solidFill>
                <a:latin typeface="Canva Sans Bold"/>
                <a:ea typeface="Canva Sans Bold"/>
                <a:cs typeface="Canva Sans Bold"/>
                <a:sym typeface="Canva Sans Bold"/>
              </a:rPr>
              <a:t>Where do I collect?</a:t>
            </a:r>
          </a:p>
        </p:txBody>
      </p:sp>
      <p:sp>
        <p:nvSpPr>
          <p:cNvPr id="7" name="TextBox 7"/>
          <p:cNvSpPr txBox="1"/>
          <p:nvPr/>
        </p:nvSpPr>
        <p:spPr>
          <a:xfrm>
            <a:off x="612717" y="2324083"/>
            <a:ext cx="8732030" cy="7041746"/>
          </a:xfrm>
          <a:prstGeom prst="rect">
            <a:avLst/>
          </a:prstGeom>
        </p:spPr>
        <p:txBody>
          <a:bodyPr lIns="0" tIns="0" rIns="0" bIns="0" rtlCol="0" anchor="t">
            <a:spAutoFit/>
          </a:bodyPr>
          <a:lstStyle/>
          <a:p>
            <a:pPr algn="l">
              <a:lnSpc>
                <a:spcPts val="3131"/>
              </a:lnSpc>
              <a:spcBef>
                <a:spcPct val="0"/>
              </a:spcBef>
            </a:pPr>
            <a:endParaRPr/>
          </a:p>
          <a:p>
            <a:pPr algn="l">
              <a:lnSpc>
                <a:spcPts val="3131"/>
              </a:lnSpc>
              <a:spcBef>
                <a:spcPct val="0"/>
              </a:spcBef>
            </a:pPr>
            <a:r>
              <a:rPr lang="en-US" sz="2427" spc="70">
                <a:solidFill>
                  <a:srgbClr val="042B60"/>
                </a:solidFill>
                <a:latin typeface="Now"/>
                <a:ea typeface="Now"/>
                <a:cs typeface="Now"/>
                <a:sym typeface="Now"/>
              </a:rPr>
              <a:t>Please note some schools ask for 4 points, and some ask for 6 points. </a:t>
            </a:r>
          </a:p>
          <a:p>
            <a:pPr algn="l">
              <a:lnSpc>
                <a:spcPts val="3131"/>
              </a:lnSpc>
              <a:spcBef>
                <a:spcPct val="0"/>
              </a:spcBef>
            </a:pPr>
            <a:endParaRPr lang="en-US" sz="2427" spc="70">
              <a:solidFill>
                <a:srgbClr val="042B60"/>
              </a:solidFill>
              <a:latin typeface="Now"/>
              <a:ea typeface="Now"/>
              <a:cs typeface="Now"/>
              <a:sym typeface="Now"/>
            </a:endParaRPr>
          </a:p>
          <a:p>
            <a:pPr algn="l">
              <a:lnSpc>
                <a:spcPts val="3131"/>
              </a:lnSpc>
              <a:spcBef>
                <a:spcPct val="0"/>
              </a:spcBef>
            </a:pPr>
            <a:r>
              <a:rPr lang="en-US" sz="2427" spc="70">
                <a:solidFill>
                  <a:srgbClr val="042B60"/>
                </a:solidFill>
                <a:latin typeface="Now"/>
                <a:ea typeface="Now"/>
                <a:cs typeface="Now"/>
                <a:sym typeface="Now"/>
              </a:rPr>
              <a:t>It is important that you check the CRP requirements, including the number of points needed for each school to which you are applying.</a:t>
            </a:r>
          </a:p>
          <a:p>
            <a:pPr algn="l">
              <a:lnSpc>
                <a:spcPts val="3131"/>
              </a:lnSpc>
              <a:spcBef>
                <a:spcPct val="0"/>
              </a:spcBef>
            </a:pPr>
            <a:endParaRPr lang="en-US" sz="2427" spc="70">
              <a:solidFill>
                <a:srgbClr val="042B60"/>
              </a:solidFill>
              <a:latin typeface="Now"/>
              <a:ea typeface="Now"/>
              <a:cs typeface="Now"/>
              <a:sym typeface="Now"/>
            </a:endParaRPr>
          </a:p>
          <a:p>
            <a:pPr algn="l">
              <a:lnSpc>
                <a:spcPts val="3131"/>
              </a:lnSpc>
              <a:spcBef>
                <a:spcPct val="0"/>
              </a:spcBef>
            </a:pPr>
            <a:r>
              <a:rPr lang="en-US" sz="2427" spc="70">
                <a:solidFill>
                  <a:srgbClr val="042B60"/>
                </a:solidFill>
                <a:latin typeface="Now"/>
                <a:ea typeface="Now"/>
                <a:cs typeface="Now"/>
                <a:sym typeface="Now"/>
              </a:rPr>
              <a:t>Not all schools have the same CRP form. </a:t>
            </a:r>
          </a:p>
          <a:p>
            <a:pPr algn="l">
              <a:lnSpc>
                <a:spcPts val="3131"/>
              </a:lnSpc>
              <a:spcBef>
                <a:spcPct val="0"/>
              </a:spcBef>
            </a:pPr>
            <a:endParaRPr lang="en-US" sz="2427" spc="70">
              <a:solidFill>
                <a:srgbClr val="042B60"/>
              </a:solidFill>
              <a:latin typeface="Now"/>
              <a:ea typeface="Now"/>
              <a:cs typeface="Now"/>
              <a:sym typeface="Now"/>
            </a:endParaRPr>
          </a:p>
          <a:p>
            <a:pPr algn="l">
              <a:lnSpc>
                <a:spcPts val="3131"/>
              </a:lnSpc>
              <a:spcBef>
                <a:spcPct val="0"/>
              </a:spcBef>
            </a:pPr>
            <a:r>
              <a:rPr lang="en-US" sz="2427" spc="70">
                <a:solidFill>
                  <a:srgbClr val="042B60"/>
                </a:solidFill>
                <a:latin typeface="Now"/>
                <a:ea typeface="Now"/>
                <a:cs typeface="Now"/>
                <a:sym typeface="Now"/>
              </a:rPr>
              <a:t>Points can be collected from any of the following categories. All choices are optional. </a:t>
            </a:r>
          </a:p>
          <a:p>
            <a:pPr algn="l">
              <a:lnSpc>
                <a:spcPts val="3131"/>
              </a:lnSpc>
              <a:spcBef>
                <a:spcPct val="0"/>
              </a:spcBef>
            </a:pPr>
            <a:endParaRPr lang="en-US" sz="2427" spc="70">
              <a:solidFill>
                <a:srgbClr val="042B60"/>
              </a:solidFill>
              <a:latin typeface="Now"/>
              <a:ea typeface="Now"/>
              <a:cs typeface="Now"/>
              <a:sym typeface="Now"/>
            </a:endParaRPr>
          </a:p>
          <a:p>
            <a:pPr algn="l">
              <a:lnSpc>
                <a:spcPts val="3131"/>
              </a:lnSpc>
              <a:spcBef>
                <a:spcPct val="0"/>
              </a:spcBef>
            </a:pPr>
            <a:r>
              <a:rPr lang="en-US" sz="2427" spc="70">
                <a:solidFill>
                  <a:srgbClr val="042B60"/>
                </a:solidFill>
                <a:latin typeface="Now"/>
                <a:ea typeface="Now"/>
                <a:cs typeface="Now"/>
                <a:sym typeface="Now"/>
              </a:rPr>
              <a:t>There is no benefit from earning more than the required amount of points.</a:t>
            </a:r>
          </a:p>
          <a:p>
            <a:pPr algn="l">
              <a:lnSpc>
                <a:spcPts val="3131"/>
              </a:lnSpc>
              <a:spcBef>
                <a:spcPct val="0"/>
              </a:spcBef>
            </a:pPr>
            <a:endParaRPr lang="en-US" sz="2427" spc="70">
              <a:solidFill>
                <a:srgbClr val="042B60"/>
              </a:solidFill>
              <a:latin typeface="Now"/>
              <a:ea typeface="Now"/>
              <a:cs typeface="Now"/>
              <a:sym typeface="Now"/>
            </a:endParaRPr>
          </a:p>
          <a:p>
            <a:pPr algn="l">
              <a:lnSpc>
                <a:spcPts val="3131"/>
              </a:lnSpc>
              <a:spcBef>
                <a:spcPct val="0"/>
              </a:spcBef>
            </a:pPr>
            <a:endParaRPr lang="en-US" sz="2427" spc="70">
              <a:solidFill>
                <a:srgbClr val="042B60"/>
              </a:solidFill>
              <a:latin typeface="Now"/>
              <a:ea typeface="Now"/>
              <a:cs typeface="Now"/>
              <a:sym typeface="Now"/>
            </a:endParaRPr>
          </a:p>
          <a:p>
            <a:pPr algn="l">
              <a:lnSpc>
                <a:spcPts val="3131"/>
              </a:lnSpc>
              <a:spcBef>
                <a:spcPct val="0"/>
              </a:spcBef>
            </a:pPr>
            <a:r>
              <a:rPr lang="en-US" sz="2427" spc="70">
                <a:solidFill>
                  <a:srgbClr val="042B60"/>
                </a:solidFill>
                <a:latin typeface="Now"/>
                <a:ea typeface="Now"/>
                <a:cs typeface="Now"/>
                <a:sym typeface="Now"/>
              </a:rPr>
              <a:t> </a:t>
            </a:r>
          </a:p>
        </p:txBody>
      </p:sp>
      <p:sp>
        <p:nvSpPr>
          <p:cNvPr id="8" name="TextBox 8"/>
          <p:cNvSpPr txBox="1"/>
          <p:nvPr/>
        </p:nvSpPr>
        <p:spPr>
          <a:xfrm>
            <a:off x="10721994" y="7334612"/>
            <a:ext cx="1846817" cy="1525861"/>
          </a:xfrm>
          <a:prstGeom prst="rect">
            <a:avLst/>
          </a:prstGeom>
        </p:spPr>
        <p:txBody>
          <a:bodyPr lIns="0" tIns="0" rIns="0" bIns="0" rtlCol="0" anchor="t">
            <a:spAutoFit/>
          </a:bodyPr>
          <a:lstStyle/>
          <a:p>
            <a:pPr algn="ctr">
              <a:lnSpc>
                <a:spcPts val="3014"/>
              </a:lnSpc>
            </a:pPr>
            <a:r>
              <a:rPr lang="en-US" sz="2337" spc="67">
                <a:solidFill>
                  <a:srgbClr val="042B60"/>
                </a:solidFill>
                <a:latin typeface="Now"/>
                <a:ea typeface="Now"/>
                <a:cs typeface="Now"/>
                <a:sym typeface="Now"/>
              </a:rPr>
              <a:t>Jewish Educational activities</a:t>
            </a:r>
          </a:p>
          <a:p>
            <a:pPr algn="ctr">
              <a:lnSpc>
                <a:spcPts val="3014"/>
              </a:lnSpc>
            </a:pPr>
            <a:r>
              <a:rPr lang="en-US" sz="2337" b="1" spc="67">
                <a:solidFill>
                  <a:srgbClr val="042B60"/>
                </a:solidFill>
                <a:latin typeface="Now Bold"/>
                <a:ea typeface="Now Bold"/>
                <a:cs typeface="Now Bold"/>
                <a:sym typeface="Now Bold"/>
              </a:rPr>
              <a:t>2 points</a:t>
            </a:r>
          </a:p>
        </p:txBody>
      </p:sp>
      <p:sp>
        <p:nvSpPr>
          <p:cNvPr id="9" name="TextBox 9"/>
          <p:cNvSpPr txBox="1"/>
          <p:nvPr/>
        </p:nvSpPr>
        <p:spPr>
          <a:xfrm>
            <a:off x="15246814" y="7462006"/>
            <a:ext cx="1846817" cy="1525861"/>
          </a:xfrm>
          <a:prstGeom prst="rect">
            <a:avLst/>
          </a:prstGeom>
        </p:spPr>
        <p:txBody>
          <a:bodyPr lIns="0" tIns="0" rIns="0" bIns="0" rtlCol="0" anchor="t">
            <a:spAutoFit/>
          </a:bodyPr>
          <a:lstStyle/>
          <a:p>
            <a:pPr algn="ctr">
              <a:lnSpc>
                <a:spcPts val="3014"/>
              </a:lnSpc>
            </a:pPr>
            <a:r>
              <a:rPr lang="en-US" sz="2337" spc="67">
                <a:solidFill>
                  <a:srgbClr val="042B60"/>
                </a:solidFill>
                <a:latin typeface="Now"/>
                <a:ea typeface="Now"/>
                <a:cs typeface="Now"/>
                <a:sym typeface="Now"/>
              </a:rPr>
              <a:t>Tribe CRP</a:t>
            </a:r>
          </a:p>
          <a:p>
            <a:pPr algn="ctr">
              <a:lnSpc>
                <a:spcPts val="3014"/>
              </a:lnSpc>
            </a:pPr>
            <a:r>
              <a:rPr lang="en-US" sz="2337" spc="67">
                <a:solidFill>
                  <a:srgbClr val="042B60"/>
                </a:solidFill>
                <a:latin typeface="Now"/>
                <a:ea typeface="Now"/>
                <a:cs typeface="Now"/>
                <a:sym typeface="Now"/>
              </a:rPr>
              <a:t>Judaism course</a:t>
            </a:r>
          </a:p>
          <a:p>
            <a:pPr algn="ctr">
              <a:lnSpc>
                <a:spcPts val="3014"/>
              </a:lnSpc>
            </a:pPr>
            <a:r>
              <a:rPr lang="en-US" sz="2337" b="1" spc="67">
                <a:solidFill>
                  <a:srgbClr val="042B60"/>
                </a:solidFill>
                <a:latin typeface="Now Bold"/>
                <a:ea typeface="Now Bold"/>
                <a:cs typeface="Now Bold"/>
                <a:sym typeface="Now Bold"/>
              </a:rPr>
              <a:t>2 points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8955689">
            <a:off x="-594848" y="7406071"/>
            <a:ext cx="3247095" cy="2999135"/>
          </a:xfrm>
          <a:custGeom>
            <a:avLst/>
            <a:gdLst/>
            <a:ahLst/>
            <a:cxnLst/>
            <a:rect l="l" t="t" r="r" b="b"/>
            <a:pathLst>
              <a:path w="3247095" h="2999135">
                <a:moveTo>
                  <a:pt x="0" y="0"/>
                </a:moveTo>
                <a:lnTo>
                  <a:pt x="3247096" y="0"/>
                </a:lnTo>
                <a:lnTo>
                  <a:pt x="3247096" y="2999135"/>
                </a:lnTo>
                <a:lnTo>
                  <a:pt x="0" y="2999135"/>
                </a:lnTo>
                <a:lnTo>
                  <a:pt x="0" y="0"/>
                </a:lnTo>
                <a:close/>
              </a:path>
            </a:pathLst>
          </a:custGeom>
          <a:blipFill>
            <a:blip r:embed="rId2">
              <a:alphaModFix amt="60000"/>
              <a:extLst>
                <a:ext uri="{96DAC541-7B7A-43D3-8B79-37D633B846F1}">
                  <asvg:svgBlip xmlns:asvg="http://schemas.microsoft.com/office/drawing/2016/SVG/main" xmlns="" r:embed="rId3"/>
                </a:ext>
              </a:extLst>
            </a:blip>
            <a:stretch>
              <a:fillRect/>
            </a:stretch>
          </a:blipFill>
        </p:spPr>
      </p:sp>
      <p:sp>
        <p:nvSpPr>
          <p:cNvPr id="3" name="Freeform 3"/>
          <p:cNvSpPr/>
          <p:nvPr/>
        </p:nvSpPr>
        <p:spPr>
          <a:xfrm rot="7200000">
            <a:off x="16218166" y="5603743"/>
            <a:ext cx="6325037" cy="5842034"/>
          </a:xfrm>
          <a:custGeom>
            <a:avLst/>
            <a:gdLst/>
            <a:ahLst/>
            <a:cxnLst/>
            <a:rect l="l" t="t" r="r" b="b"/>
            <a:pathLst>
              <a:path w="6325037" h="5842034">
                <a:moveTo>
                  <a:pt x="0" y="0"/>
                </a:moveTo>
                <a:lnTo>
                  <a:pt x="6325037" y="0"/>
                </a:lnTo>
                <a:lnTo>
                  <a:pt x="6325037" y="5842034"/>
                </a:lnTo>
                <a:lnTo>
                  <a:pt x="0" y="5842034"/>
                </a:lnTo>
                <a:lnTo>
                  <a:pt x="0" y="0"/>
                </a:lnTo>
                <a:close/>
              </a:path>
            </a:pathLst>
          </a:custGeom>
          <a:blipFill>
            <a:blip r:embed="rId4">
              <a:alphaModFix amt="60000"/>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16823896" y="5060045"/>
            <a:ext cx="6185571" cy="5713218"/>
          </a:xfrm>
          <a:custGeom>
            <a:avLst/>
            <a:gdLst/>
            <a:ahLst/>
            <a:cxnLst/>
            <a:rect l="l" t="t" r="r" b="b"/>
            <a:pathLst>
              <a:path w="6185571" h="5713218">
                <a:moveTo>
                  <a:pt x="0" y="0"/>
                </a:moveTo>
                <a:lnTo>
                  <a:pt x="6185571" y="0"/>
                </a:lnTo>
                <a:lnTo>
                  <a:pt x="6185571" y="5713218"/>
                </a:lnTo>
                <a:lnTo>
                  <a:pt x="0" y="5713218"/>
                </a:lnTo>
                <a:lnTo>
                  <a:pt x="0" y="0"/>
                </a:lnTo>
                <a:close/>
              </a:path>
            </a:pathLst>
          </a:custGeom>
          <a:blipFill>
            <a:blip r:embed="rId6">
              <a:alphaModFix amt="60000"/>
              <a:extLst>
                <a:ext uri="{96DAC541-7B7A-43D3-8B79-37D633B846F1}">
                  <asvg:svgBlip xmlns:asvg="http://schemas.microsoft.com/office/drawing/2016/SVG/main" xmlns="" r:embed="rId7"/>
                </a:ext>
              </a:extLst>
            </a:blip>
            <a:stretch>
              <a:fillRect/>
            </a:stretch>
          </a:blipFill>
        </p:spPr>
      </p:sp>
      <p:sp>
        <p:nvSpPr>
          <p:cNvPr id="5" name="Freeform 5"/>
          <p:cNvSpPr/>
          <p:nvPr/>
        </p:nvSpPr>
        <p:spPr>
          <a:xfrm rot="8955689">
            <a:off x="17020280" y="1254553"/>
            <a:ext cx="1184466" cy="1094015"/>
          </a:xfrm>
          <a:custGeom>
            <a:avLst/>
            <a:gdLst/>
            <a:ahLst/>
            <a:cxnLst/>
            <a:rect l="l" t="t" r="r" b="b"/>
            <a:pathLst>
              <a:path w="1184466" h="1094015">
                <a:moveTo>
                  <a:pt x="0" y="0"/>
                </a:moveTo>
                <a:lnTo>
                  <a:pt x="1184466" y="0"/>
                </a:lnTo>
                <a:lnTo>
                  <a:pt x="1184466" y="1094015"/>
                </a:lnTo>
                <a:lnTo>
                  <a:pt x="0" y="1094015"/>
                </a:lnTo>
                <a:lnTo>
                  <a:pt x="0" y="0"/>
                </a:lnTo>
                <a:close/>
              </a:path>
            </a:pathLst>
          </a:custGeom>
          <a:blipFill>
            <a:blip r:embed="rId2">
              <a:alphaModFix amt="60000"/>
              <a:extLst>
                <a:ext uri="{96DAC541-7B7A-43D3-8B79-37D633B846F1}">
                  <asvg:svgBlip xmlns:asvg="http://schemas.microsoft.com/office/drawing/2016/SVG/main" xmlns="" r:embed="rId3"/>
                </a:ext>
              </a:extLst>
            </a:blip>
            <a:stretch>
              <a:fillRect/>
            </a:stretch>
          </a:blipFill>
        </p:spPr>
      </p:sp>
      <p:sp>
        <p:nvSpPr>
          <p:cNvPr id="6" name="Freeform 6"/>
          <p:cNvSpPr/>
          <p:nvPr/>
        </p:nvSpPr>
        <p:spPr>
          <a:xfrm rot="-5444310">
            <a:off x="16681990" y="938997"/>
            <a:ext cx="1211172" cy="1118682"/>
          </a:xfrm>
          <a:custGeom>
            <a:avLst/>
            <a:gdLst/>
            <a:ahLst/>
            <a:cxnLst/>
            <a:rect l="l" t="t" r="r" b="b"/>
            <a:pathLst>
              <a:path w="1211172" h="1118682">
                <a:moveTo>
                  <a:pt x="0" y="0"/>
                </a:moveTo>
                <a:lnTo>
                  <a:pt x="1211171" y="0"/>
                </a:lnTo>
                <a:lnTo>
                  <a:pt x="1211171" y="1118682"/>
                </a:lnTo>
                <a:lnTo>
                  <a:pt x="0" y="1118682"/>
                </a:lnTo>
                <a:lnTo>
                  <a:pt x="0" y="0"/>
                </a:lnTo>
                <a:close/>
              </a:path>
            </a:pathLst>
          </a:custGeom>
          <a:blipFill>
            <a:blip r:embed="rId6">
              <a:alphaModFix amt="60000"/>
              <a:extLst>
                <a:ext uri="{96DAC541-7B7A-43D3-8B79-37D633B846F1}">
                  <asvg:svgBlip xmlns:asvg="http://schemas.microsoft.com/office/drawing/2016/SVG/main" xmlns="" r:embed="rId7"/>
                </a:ext>
              </a:extLst>
            </a:blip>
            <a:stretch>
              <a:fillRect/>
            </a:stretch>
          </a:blipFill>
        </p:spPr>
      </p:sp>
      <p:sp>
        <p:nvSpPr>
          <p:cNvPr id="7" name="Freeform 7"/>
          <p:cNvSpPr/>
          <p:nvPr/>
        </p:nvSpPr>
        <p:spPr>
          <a:xfrm>
            <a:off x="2068599" y="0"/>
            <a:ext cx="7156174" cy="10287000"/>
          </a:xfrm>
          <a:custGeom>
            <a:avLst/>
            <a:gdLst/>
            <a:ahLst/>
            <a:cxnLst/>
            <a:rect l="l" t="t" r="r" b="b"/>
            <a:pathLst>
              <a:path w="7156174" h="10287000">
                <a:moveTo>
                  <a:pt x="0" y="0"/>
                </a:moveTo>
                <a:lnTo>
                  <a:pt x="7156174" y="0"/>
                </a:lnTo>
                <a:lnTo>
                  <a:pt x="7156174" y="10287000"/>
                </a:lnTo>
                <a:lnTo>
                  <a:pt x="0" y="10287000"/>
                </a:lnTo>
                <a:lnTo>
                  <a:pt x="0" y="0"/>
                </a:lnTo>
                <a:close/>
              </a:path>
            </a:pathLst>
          </a:custGeom>
          <a:blipFill>
            <a:blip r:embed="rId8"/>
            <a:stretch>
              <a:fillRect/>
            </a:stretch>
          </a:blipFill>
        </p:spPr>
      </p:sp>
      <p:sp>
        <p:nvSpPr>
          <p:cNvPr id="8" name="Freeform 8"/>
          <p:cNvSpPr/>
          <p:nvPr/>
        </p:nvSpPr>
        <p:spPr>
          <a:xfrm rot="-5444310">
            <a:off x="-553939" y="7191787"/>
            <a:ext cx="3320308" cy="3066757"/>
          </a:xfrm>
          <a:custGeom>
            <a:avLst/>
            <a:gdLst/>
            <a:ahLst/>
            <a:cxnLst/>
            <a:rect l="l" t="t" r="r" b="b"/>
            <a:pathLst>
              <a:path w="3320308" h="3066757">
                <a:moveTo>
                  <a:pt x="0" y="0"/>
                </a:moveTo>
                <a:lnTo>
                  <a:pt x="3320308" y="0"/>
                </a:lnTo>
                <a:lnTo>
                  <a:pt x="3320308" y="3066756"/>
                </a:lnTo>
                <a:lnTo>
                  <a:pt x="0" y="3066756"/>
                </a:lnTo>
                <a:lnTo>
                  <a:pt x="0" y="0"/>
                </a:lnTo>
                <a:close/>
              </a:path>
            </a:pathLst>
          </a:custGeom>
          <a:blipFill>
            <a:blip r:embed="rId6">
              <a:alphaModFix amt="60000"/>
              <a:extLst>
                <a:ext uri="{96DAC541-7B7A-43D3-8B79-37D633B846F1}">
                  <asvg:svgBlip xmlns:asvg="http://schemas.microsoft.com/office/drawing/2016/SVG/main" xmlns="" r:embed="rId7"/>
                </a:ext>
              </a:extLst>
            </a:blip>
            <a:stretch>
              <a:fillRect/>
            </a:stretch>
          </a:blipFill>
        </p:spPr>
      </p:sp>
      <p:sp>
        <p:nvSpPr>
          <p:cNvPr id="9" name="Freeform 9"/>
          <p:cNvSpPr/>
          <p:nvPr/>
        </p:nvSpPr>
        <p:spPr>
          <a:xfrm>
            <a:off x="9144000" y="0"/>
            <a:ext cx="7202296" cy="10287000"/>
          </a:xfrm>
          <a:custGeom>
            <a:avLst/>
            <a:gdLst/>
            <a:ahLst/>
            <a:cxnLst/>
            <a:rect l="l" t="t" r="r" b="b"/>
            <a:pathLst>
              <a:path w="7202296" h="10287000">
                <a:moveTo>
                  <a:pt x="0" y="0"/>
                </a:moveTo>
                <a:lnTo>
                  <a:pt x="7202296" y="0"/>
                </a:lnTo>
                <a:lnTo>
                  <a:pt x="7202296" y="10287000"/>
                </a:lnTo>
                <a:lnTo>
                  <a:pt x="0" y="10287000"/>
                </a:lnTo>
                <a:lnTo>
                  <a:pt x="0" y="0"/>
                </a:lnTo>
                <a:close/>
              </a:path>
            </a:pathLst>
          </a:custGeom>
          <a:blipFill>
            <a:blip r:embed="rId9"/>
            <a:stretch>
              <a:fillRect/>
            </a:stretch>
          </a:blipFill>
        </p:spPr>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5734078" y="4207495"/>
            <a:ext cx="1596676" cy="183005"/>
          </a:xfrm>
          <a:custGeom>
            <a:avLst/>
            <a:gdLst/>
            <a:ahLst/>
            <a:cxnLst/>
            <a:rect l="l" t="t" r="r" b="b"/>
            <a:pathLst>
              <a:path w="1596676" h="183005">
                <a:moveTo>
                  <a:pt x="0" y="0"/>
                </a:moveTo>
                <a:lnTo>
                  <a:pt x="1596676" y="0"/>
                </a:lnTo>
                <a:lnTo>
                  <a:pt x="1596676" y="183005"/>
                </a:lnTo>
                <a:lnTo>
                  <a:pt x="0" y="183005"/>
                </a:lnTo>
                <a:lnTo>
                  <a:pt x="0" y="0"/>
                </a:lnTo>
                <a:close/>
              </a:path>
            </a:pathLst>
          </a:custGeom>
          <a:blipFill>
            <a:blip r:embed="rId2">
              <a:extLst>
                <a:ext uri="{96DAC541-7B7A-43D3-8B79-37D633B846F1}">
                  <asvg:svgBlip xmlns:asvg="http://schemas.microsoft.com/office/drawing/2016/SVG/main" xmlns="" r:embed="rId3"/>
                </a:ext>
              </a:extLst>
            </a:blip>
            <a:stretch>
              <a:fillRect l="-21536" r="-315096"/>
            </a:stretch>
          </a:blipFill>
        </p:spPr>
      </p:sp>
      <p:sp>
        <p:nvSpPr>
          <p:cNvPr id="3" name="Freeform 3"/>
          <p:cNvSpPr/>
          <p:nvPr/>
        </p:nvSpPr>
        <p:spPr>
          <a:xfrm>
            <a:off x="1580562" y="2223269"/>
            <a:ext cx="4305382" cy="3976608"/>
          </a:xfrm>
          <a:custGeom>
            <a:avLst/>
            <a:gdLst/>
            <a:ahLst/>
            <a:cxnLst/>
            <a:rect l="l" t="t" r="r" b="b"/>
            <a:pathLst>
              <a:path w="4305382" h="3976608">
                <a:moveTo>
                  <a:pt x="0" y="0"/>
                </a:moveTo>
                <a:lnTo>
                  <a:pt x="4305383" y="0"/>
                </a:lnTo>
                <a:lnTo>
                  <a:pt x="4305383" y="3976607"/>
                </a:lnTo>
                <a:lnTo>
                  <a:pt x="0" y="3976607"/>
                </a:lnTo>
                <a:lnTo>
                  <a:pt x="0" y="0"/>
                </a:lnTo>
                <a:close/>
              </a:path>
            </a:pathLst>
          </a:custGeom>
          <a:blipFill>
            <a:blip r:embed="rId4">
              <a:alphaModFix amt="60000"/>
              <a:extLst>
                <a:ext uri="{96DAC541-7B7A-43D3-8B79-37D633B846F1}">
                  <asvg:svgBlip xmlns:asvg="http://schemas.microsoft.com/office/drawing/2016/SVG/main" xmlns="" r:embed="rId5"/>
                </a:ext>
              </a:extLst>
            </a:blip>
            <a:stretch>
              <a:fillRect/>
            </a:stretch>
          </a:blipFill>
        </p:spPr>
      </p:sp>
      <p:sp>
        <p:nvSpPr>
          <p:cNvPr id="4" name="Freeform 4"/>
          <p:cNvSpPr/>
          <p:nvPr/>
        </p:nvSpPr>
        <p:spPr>
          <a:xfrm rot="7200000">
            <a:off x="1933171" y="3390210"/>
            <a:ext cx="3600165" cy="3325243"/>
          </a:xfrm>
          <a:custGeom>
            <a:avLst/>
            <a:gdLst/>
            <a:ahLst/>
            <a:cxnLst/>
            <a:rect l="l" t="t" r="r" b="b"/>
            <a:pathLst>
              <a:path w="3600165" h="3325243">
                <a:moveTo>
                  <a:pt x="0" y="0"/>
                </a:moveTo>
                <a:lnTo>
                  <a:pt x="3600165" y="0"/>
                </a:lnTo>
                <a:lnTo>
                  <a:pt x="3600165" y="3325243"/>
                </a:lnTo>
                <a:lnTo>
                  <a:pt x="0" y="3325243"/>
                </a:lnTo>
                <a:lnTo>
                  <a:pt x="0" y="0"/>
                </a:lnTo>
                <a:close/>
              </a:path>
            </a:pathLst>
          </a:custGeom>
          <a:blipFill>
            <a:blip r:embed="rId6">
              <a:alphaModFix amt="60000"/>
              <a:extLst>
                <a:ext uri="{96DAC541-7B7A-43D3-8B79-37D633B846F1}">
                  <asvg:svgBlip xmlns:asvg="http://schemas.microsoft.com/office/drawing/2016/SVG/main" xmlns="" r:embed="rId7"/>
                </a:ext>
              </a:extLst>
            </a:blip>
            <a:stretch>
              <a:fillRect/>
            </a:stretch>
          </a:blipFill>
        </p:spPr>
      </p:sp>
      <p:sp>
        <p:nvSpPr>
          <p:cNvPr id="5" name="Freeform 5"/>
          <p:cNvSpPr/>
          <p:nvPr/>
        </p:nvSpPr>
        <p:spPr>
          <a:xfrm>
            <a:off x="12423598" y="2257627"/>
            <a:ext cx="4222155" cy="3899736"/>
          </a:xfrm>
          <a:custGeom>
            <a:avLst/>
            <a:gdLst/>
            <a:ahLst/>
            <a:cxnLst/>
            <a:rect l="l" t="t" r="r" b="b"/>
            <a:pathLst>
              <a:path w="4222155" h="3899736">
                <a:moveTo>
                  <a:pt x="0" y="0"/>
                </a:moveTo>
                <a:lnTo>
                  <a:pt x="4222155" y="0"/>
                </a:lnTo>
                <a:lnTo>
                  <a:pt x="4222155" y="3899737"/>
                </a:lnTo>
                <a:lnTo>
                  <a:pt x="0" y="3899737"/>
                </a:lnTo>
                <a:lnTo>
                  <a:pt x="0" y="0"/>
                </a:lnTo>
                <a:close/>
              </a:path>
            </a:pathLst>
          </a:custGeom>
          <a:blipFill>
            <a:blip r:embed="rId8">
              <a:alphaModFix amt="60000"/>
              <a:extLst>
                <a:ext uri="{96DAC541-7B7A-43D3-8B79-37D633B846F1}">
                  <asvg:svgBlip xmlns:asvg="http://schemas.microsoft.com/office/drawing/2016/SVG/main" xmlns="" r:embed="rId9"/>
                </a:ext>
              </a:extLst>
            </a:blip>
            <a:stretch>
              <a:fillRect/>
            </a:stretch>
          </a:blipFill>
        </p:spPr>
      </p:sp>
      <p:sp>
        <p:nvSpPr>
          <p:cNvPr id="6" name="Freeform 6"/>
          <p:cNvSpPr/>
          <p:nvPr/>
        </p:nvSpPr>
        <p:spPr>
          <a:xfrm rot="7200000">
            <a:off x="12719153" y="3165451"/>
            <a:ext cx="3631046" cy="3353766"/>
          </a:xfrm>
          <a:custGeom>
            <a:avLst/>
            <a:gdLst/>
            <a:ahLst/>
            <a:cxnLst/>
            <a:rect l="l" t="t" r="r" b="b"/>
            <a:pathLst>
              <a:path w="3631046" h="3353766">
                <a:moveTo>
                  <a:pt x="0" y="0"/>
                </a:moveTo>
                <a:lnTo>
                  <a:pt x="3631046" y="0"/>
                </a:lnTo>
                <a:lnTo>
                  <a:pt x="3631046" y="3353766"/>
                </a:lnTo>
                <a:lnTo>
                  <a:pt x="0" y="3353766"/>
                </a:lnTo>
                <a:lnTo>
                  <a:pt x="0" y="0"/>
                </a:lnTo>
                <a:close/>
              </a:path>
            </a:pathLst>
          </a:custGeom>
          <a:blipFill>
            <a:blip r:embed="rId10">
              <a:alphaModFix amt="60000"/>
              <a:extLst>
                <a:ext uri="{96DAC541-7B7A-43D3-8B79-37D633B846F1}">
                  <asvg:svgBlip xmlns:asvg="http://schemas.microsoft.com/office/drawing/2016/SVG/main" xmlns="" r:embed="rId11"/>
                </a:ext>
              </a:extLst>
            </a:blip>
            <a:stretch>
              <a:fillRect/>
            </a:stretch>
          </a:blipFill>
        </p:spPr>
      </p:sp>
      <p:sp>
        <p:nvSpPr>
          <p:cNvPr id="7" name="Freeform 7"/>
          <p:cNvSpPr/>
          <p:nvPr/>
        </p:nvSpPr>
        <p:spPr>
          <a:xfrm>
            <a:off x="7157968" y="2420259"/>
            <a:ext cx="3723955" cy="3439580"/>
          </a:xfrm>
          <a:custGeom>
            <a:avLst/>
            <a:gdLst/>
            <a:ahLst/>
            <a:cxnLst/>
            <a:rect l="l" t="t" r="r" b="b"/>
            <a:pathLst>
              <a:path w="3723955" h="3439580">
                <a:moveTo>
                  <a:pt x="0" y="0"/>
                </a:moveTo>
                <a:lnTo>
                  <a:pt x="3723955" y="0"/>
                </a:lnTo>
                <a:lnTo>
                  <a:pt x="3723955" y="3439580"/>
                </a:lnTo>
                <a:lnTo>
                  <a:pt x="0" y="3439580"/>
                </a:lnTo>
                <a:lnTo>
                  <a:pt x="0" y="0"/>
                </a:lnTo>
                <a:close/>
              </a:path>
            </a:pathLst>
          </a:custGeom>
          <a:blipFill>
            <a:blip r:embed="rId12">
              <a:alphaModFix amt="60000"/>
              <a:extLst>
                <a:ext uri="{96DAC541-7B7A-43D3-8B79-37D633B846F1}">
                  <asvg:svgBlip xmlns:asvg="http://schemas.microsoft.com/office/drawing/2016/SVG/main" xmlns="" r:embed="rId13"/>
                </a:ext>
              </a:extLst>
            </a:blip>
            <a:stretch>
              <a:fillRect/>
            </a:stretch>
          </a:blipFill>
        </p:spPr>
      </p:sp>
      <p:sp>
        <p:nvSpPr>
          <p:cNvPr id="8" name="Freeform 8"/>
          <p:cNvSpPr/>
          <p:nvPr/>
        </p:nvSpPr>
        <p:spPr>
          <a:xfrm rot="7200000">
            <a:off x="7516271" y="3319860"/>
            <a:ext cx="3462428" cy="3198025"/>
          </a:xfrm>
          <a:custGeom>
            <a:avLst/>
            <a:gdLst/>
            <a:ahLst/>
            <a:cxnLst/>
            <a:rect l="l" t="t" r="r" b="b"/>
            <a:pathLst>
              <a:path w="3462428" h="3198025">
                <a:moveTo>
                  <a:pt x="0" y="0"/>
                </a:moveTo>
                <a:lnTo>
                  <a:pt x="3462428" y="0"/>
                </a:lnTo>
                <a:lnTo>
                  <a:pt x="3462428" y="3198025"/>
                </a:lnTo>
                <a:lnTo>
                  <a:pt x="0" y="3198025"/>
                </a:lnTo>
                <a:lnTo>
                  <a:pt x="0" y="0"/>
                </a:lnTo>
                <a:close/>
              </a:path>
            </a:pathLst>
          </a:custGeom>
          <a:blipFill>
            <a:blip r:embed="rId14">
              <a:alphaModFix amt="60000"/>
              <a:extLst>
                <a:ext uri="{96DAC541-7B7A-43D3-8B79-37D633B846F1}">
                  <asvg:svgBlip xmlns:asvg="http://schemas.microsoft.com/office/drawing/2016/SVG/main" xmlns="" r:embed="rId15"/>
                </a:ext>
              </a:extLst>
            </a:blip>
            <a:stretch>
              <a:fillRect/>
            </a:stretch>
          </a:blipFill>
        </p:spPr>
      </p:sp>
      <p:sp>
        <p:nvSpPr>
          <p:cNvPr id="9" name="Freeform 9"/>
          <p:cNvSpPr/>
          <p:nvPr/>
        </p:nvSpPr>
        <p:spPr>
          <a:xfrm>
            <a:off x="10900204" y="4207495"/>
            <a:ext cx="1615883" cy="183005"/>
          </a:xfrm>
          <a:custGeom>
            <a:avLst/>
            <a:gdLst/>
            <a:ahLst/>
            <a:cxnLst/>
            <a:rect l="l" t="t" r="r" b="b"/>
            <a:pathLst>
              <a:path w="1615883" h="183005">
                <a:moveTo>
                  <a:pt x="0" y="0"/>
                </a:moveTo>
                <a:lnTo>
                  <a:pt x="1615883" y="0"/>
                </a:lnTo>
                <a:lnTo>
                  <a:pt x="1615883" y="183005"/>
                </a:lnTo>
                <a:lnTo>
                  <a:pt x="0" y="183005"/>
                </a:lnTo>
                <a:lnTo>
                  <a:pt x="0" y="0"/>
                </a:lnTo>
                <a:close/>
              </a:path>
            </a:pathLst>
          </a:custGeom>
          <a:blipFill>
            <a:blip r:embed="rId16">
              <a:extLst>
                <a:ext uri="{96DAC541-7B7A-43D3-8B79-37D633B846F1}">
                  <asvg:svgBlip xmlns:asvg="http://schemas.microsoft.com/office/drawing/2016/SVG/main" xmlns="" r:embed="rId17"/>
                </a:ext>
              </a:extLst>
            </a:blip>
            <a:stretch>
              <a:fillRect l="-20091" r="-311351"/>
            </a:stretch>
          </a:blipFill>
        </p:spPr>
      </p:sp>
      <p:sp>
        <p:nvSpPr>
          <p:cNvPr id="10" name="TextBox 10"/>
          <p:cNvSpPr txBox="1"/>
          <p:nvPr/>
        </p:nvSpPr>
        <p:spPr>
          <a:xfrm>
            <a:off x="4431338" y="334142"/>
            <a:ext cx="9585424" cy="1368424"/>
          </a:xfrm>
          <a:prstGeom prst="rect">
            <a:avLst/>
          </a:prstGeom>
        </p:spPr>
        <p:txBody>
          <a:bodyPr lIns="0" tIns="0" rIns="0" bIns="0" rtlCol="0" anchor="t">
            <a:spAutoFit/>
          </a:bodyPr>
          <a:lstStyle/>
          <a:p>
            <a:pPr algn="ctr">
              <a:lnSpc>
                <a:spcPts val="11200"/>
              </a:lnSpc>
            </a:pPr>
            <a:r>
              <a:rPr lang="en-US" sz="8000" b="1">
                <a:solidFill>
                  <a:srgbClr val="042B60"/>
                </a:solidFill>
                <a:latin typeface="Canva Sans Bold"/>
                <a:ea typeface="Canva Sans Bold"/>
                <a:cs typeface="Canva Sans Bold"/>
                <a:sym typeface="Canva Sans Bold"/>
              </a:rPr>
              <a:t>When can I collect?</a:t>
            </a:r>
          </a:p>
        </p:txBody>
      </p:sp>
      <p:sp>
        <p:nvSpPr>
          <p:cNvPr id="11" name="TextBox 11"/>
          <p:cNvSpPr txBox="1"/>
          <p:nvPr/>
        </p:nvSpPr>
        <p:spPr>
          <a:xfrm>
            <a:off x="861194" y="7198604"/>
            <a:ext cx="16565612" cy="2278336"/>
          </a:xfrm>
          <a:prstGeom prst="rect">
            <a:avLst/>
          </a:prstGeom>
        </p:spPr>
        <p:txBody>
          <a:bodyPr lIns="0" tIns="0" rIns="0" bIns="0" rtlCol="0" anchor="t">
            <a:spAutoFit/>
          </a:bodyPr>
          <a:lstStyle/>
          <a:p>
            <a:pPr algn="ctr">
              <a:lnSpc>
                <a:spcPts val="3014"/>
              </a:lnSpc>
              <a:spcBef>
                <a:spcPct val="0"/>
              </a:spcBef>
            </a:pPr>
            <a:r>
              <a:rPr lang="en-US" sz="2337" spc="67">
                <a:solidFill>
                  <a:srgbClr val="042B60"/>
                </a:solidFill>
                <a:latin typeface="Now"/>
                <a:ea typeface="Now"/>
                <a:cs typeface="Now"/>
                <a:sym typeface="Now"/>
              </a:rPr>
              <a:t>Sixth form applications are due in mid to late January but can differ between schools.</a:t>
            </a:r>
          </a:p>
          <a:p>
            <a:pPr algn="ctr">
              <a:lnSpc>
                <a:spcPts val="3014"/>
              </a:lnSpc>
              <a:spcBef>
                <a:spcPct val="0"/>
              </a:spcBef>
            </a:pPr>
            <a:endParaRPr lang="en-US" sz="2337" spc="67">
              <a:solidFill>
                <a:srgbClr val="042B60"/>
              </a:solidFill>
              <a:latin typeface="Now"/>
              <a:ea typeface="Now"/>
              <a:cs typeface="Now"/>
              <a:sym typeface="Now"/>
            </a:endParaRPr>
          </a:p>
          <a:p>
            <a:pPr algn="ctr">
              <a:lnSpc>
                <a:spcPts val="3014"/>
              </a:lnSpc>
              <a:spcBef>
                <a:spcPct val="0"/>
              </a:spcBef>
            </a:pPr>
            <a:r>
              <a:rPr lang="en-US" sz="2337" spc="67">
                <a:solidFill>
                  <a:srgbClr val="042B60"/>
                </a:solidFill>
                <a:latin typeface="Now"/>
                <a:ea typeface="Now"/>
                <a:cs typeface="Now"/>
                <a:sym typeface="Now"/>
              </a:rPr>
              <a:t>Please note that Admissions and CRP requirements differ from school to school.</a:t>
            </a:r>
          </a:p>
          <a:p>
            <a:pPr algn="ctr">
              <a:lnSpc>
                <a:spcPts val="3014"/>
              </a:lnSpc>
              <a:spcBef>
                <a:spcPct val="0"/>
              </a:spcBef>
            </a:pPr>
            <a:endParaRPr lang="en-US" sz="2337" spc="67">
              <a:solidFill>
                <a:srgbClr val="042B60"/>
              </a:solidFill>
              <a:latin typeface="Now"/>
              <a:ea typeface="Now"/>
              <a:cs typeface="Now"/>
              <a:sym typeface="Now"/>
            </a:endParaRPr>
          </a:p>
          <a:p>
            <a:pPr algn="ctr">
              <a:lnSpc>
                <a:spcPts val="3014"/>
              </a:lnSpc>
              <a:spcBef>
                <a:spcPct val="0"/>
              </a:spcBef>
            </a:pPr>
            <a:r>
              <a:rPr lang="en-US" sz="2337" spc="67">
                <a:solidFill>
                  <a:srgbClr val="042B60"/>
                </a:solidFill>
                <a:latin typeface="Now"/>
                <a:ea typeface="Now"/>
                <a:cs typeface="Now"/>
                <a:sym typeface="Now"/>
              </a:rPr>
              <a:t>It is very important to check each school’s website for their admissions policy to understand what is required.</a:t>
            </a:r>
          </a:p>
          <a:p>
            <a:pPr algn="ctr">
              <a:lnSpc>
                <a:spcPts val="3014"/>
              </a:lnSpc>
              <a:spcBef>
                <a:spcPct val="0"/>
              </a:spcBef>
            </a:pPr>
            <a:endParaRPr lang="en-US" sz="2337" spc="67">
              <a:solidFill>
                <a:srgbClr val="042B60"/>
              </a:solidFill>
              <a:latin typeface="Now"/>
              <a:ea typeface="Now"/>
              <a:cs typeface="Now"/>
              <a:sym typeface="Now"/>
            </a:endParaRPr>
          </a:p>
        </p:txBody>
      </p:sp>
      <p:sp>
        <p:nvSpPr>
          <p:cNvPr id="12" name="TextBox 12"/>
          <p:cNvSpPr txBox="1"/>
          <p:nvPr/>
        </p:nvSpPr>
        <p:spPr>
          <a:xfrm>
            <a:off x="7664991" y="3799020"/>
            <a:ext cx="2958019" cy="1944961"/>
          </a:xfrm>
          <a:prstGeom prst="rect">
            <a:avLst/>
          </a:prstGeom>
        </p:spPr>
        <p:txBody>
          <a:bodyPr lIns="0" tIns="0" rIns="0" bIns="0" rtlCol="0" anchor="t">
            <a:spAutoFit/>
          </a:bodyPr>
          <a:lstStyle/>
          <a:p>
            <a:pPr algn="ctr">
              <a:lnSpc>
                <a:spcPts val="3014"/>
              </a:lnSpc>
            </a:pPr>
            <a:r>
              <a:rPr lang="en-US" sz="2337" b="1" spc="67">
                <a:solidFill>
                  <a:srgbClr val="042B60"/>
                </a:solidFill>
                <a:latin typeface="Now Bold"/>
                <a:ea typeface="Now Bold"/>
                <a:cs typeface="Now Bold"/>
                <a:sym typeface="Now Bold"/>
              </a:rPr>
              <a:t>October 31, 2025</a:t>
            </a:r>
          </a:p>
          <a:p>
            <a:pPr algn="ctr">
              <a:lnSpc>
                <a:spcPts val="3014"/>
              </a:lnSpc>
            </a:pPr>
            <a:r>
              <a:rPr lang="en-US" sz="2337" b="1" spc="67">
                <a:solidFill>
                  <a:srgbClr val="042B60"/>
                </a:solidFill>
                <a:latin typeface="Now Bold"/>
                <a:ea typeface="Now Bold"/>
                <a:cs typeface="Now Bold"/>
                <a:sym typeface="Now Bold"/>
              </a:rPr>
              <a:t>Year 7</a:t>
            </a:r>
          </a:p>
          <a:p>
            <a:pPr algn="ctr">
              <a:lnSpc>
                <a:spcPts val="3014"/>
              </a:lnSpc>
            </a:pPr>
            <a:r>
              <a:rPr lang="en-US" sz="2337" b="1" spc="67">
                <a:solidFill>
                  <a:srgbClr val="042B60"/>
                </a:solidFill>
                <a:latin typeface="Now Bold"/>
                <a:ea typeface="Now Bold"/>
                <a:cs typeface="Now Bold"/>
                <a:sym typeface="Now Bold"/>
              </a:rPr>
              <a:t>Secondary</a:t>
            </a:r>
          </a:p>
          <a:p>
            <a:pPr algn="ctr">
              <a:lnSpc>
                <a:spcPts val="3014"/>
              </a:lnSpc>
            </a:pPr>
            <a:r>
              <a:rPr lang="en-US" sz="2337" b="1" spc="67">
                <a:solidFill>
                  <a:srgbClr val="042B60"/>
                </a:solidFill>
                <a:latin typeface="Now Bold"/>
                <a:ea typeface="Now Bold"/>
                <a:cs typeface="Now Bold"/>
                <a:sym typeface="Now Bold"/>
              </a:rPr>
              <a:t>applications</a:t>
            </a:r>
          </a:p>
          <a:p>
            <a:pPr algn="ctr">
              <a:lnSpc>
                <a:spcPts val="3014"/>
              </a:lnSpc>
            </a:pPr>
            <a:r>
              <a:rPr lang="en-US" sz="2337" b="1" spc="67">
                <a:solidFill>
                  <a:srgbClr val="042B60"/>
                </a:solidFill>
                <a:latin typeface="Now Bold"/>
                <a:ea typeface="Now Bold"/>
                <a:cs typeface="Now Bold"/>
                <a:sym typeface="Now Bold"/>
              </a:rPr>
              <a:t>deadline</a:t>
            </a:r>
          </a:p>
        </p:txBody>
      </p:sp>
      <p:sp>
        <p:nvSpPr>
          <p:cNvPr id="13" name="TextBox 13"/>
          <p:cNvSpPr txBox="1"/>
          <p:nvPr/>
        </p:nvSpPr>
        <p:spPr>
          <a:xfrm>
            <a:off x="13055666" y="3707517"/>
            <a:ext cx="2958019" cy="1554436"/>
          </a:xfrm>
          <a:prstGeom prst="rect">
            <a:avLst/>
          </a:prstGeom>
        </p:spPr>
        <p:txBody>
          <a:bodyPr lIns="0" tIns="0" rIns="0" bIns="0" rtlCol="0" anchor="t">
            <a:spAutoFit/>
          </a:bodyPr>
          <a:lstStyle/>
          <a:p>
            <a:pPr algn="ctr">
              <a:lnSpc>
                <a:spcPts val="3014"/>
              </a:lnSpc>
            </a:pPr>
            <a:r>
              <a:rPr lang="en-US" sz="2337" b="1" spc="67">
                <a:solidFill>
                  <a:srgbClr val="042B60"/>
                </a:solidFill>
                <a:latin typeface="Now Bold"/>
                <a:ea typeface="Now Bold"/>
                <a:cs typeface="Now Bold"/>
                <a:sym typeface="Now Bold"/>
              </a:rPr>
              <a:t>Mid January 2026</a:t>
            </a:r>
          </a:p>
          <a:p>
            <a:pPr algn="ctr">
              <a:lnSpc>
                <a:spcPts val="3014"/>
              </a:lnSpc>
            </a:pPr>
            <a:r>
              <a:rPr lang="en-US" sz="2337" b="1" spc="67">
                <a:solidFill>
                  <a:srgbClr val="042B60"/>
                </a:solidFill>
                <a:latin typeface="Now Bold"/>
                <a:ea typeface="Now Bold"/>
                <a:cs typeface="Now Bold"/>
                <a:sym typeface="Now Bold"/>
              </a:rPr>
              <a:t>Sixth Form</a:t>
            </a:r>
          </a:p>
          <a:p>
            <a:pPr algn="ctr">
              <a:lnSpc>
                <a:spcPts val="3014"/>
              </a:lnSpc>
            </a:pPr>
            <a:r>
              <a:rPr lang="en-US" sz="2337" b="1" spc="67">
                <a:solidFill>
                  <a:srgbClr val="042B60"/>
                </a:solidFill>
                <a:latin typeface="Now Bold"/>
                <a:ea typeface="Now Bold"/>
                <a:cs typeface="Now Bold"/>
                <a:sym typeface="Now Bold"/>
              </a:rPr>
              <a:t>applications</a:t>
            </a:r>
          </a:p>
          <a:p>
            <a:pPr algn="ctr">
              <a:lnSpc>
                <a:spcPts val="3014"/>
              </a:lnSpc>
            </a:pPr>
            <a:r>
              <a:rPr lang="en-US" sz="2337" b="1" spc="67">
                <a:solidFill>
                  <a:srgbClr val="042B60"/>
                </a:solidFill>
                <a:latin typeface="Now Bold"/>
                <a:ea typeface="Now Bold"/>
                <a:cs typeface="Now Bold"/>
                <a:sym typeface="Now Bold"/>
              </a:rPr>
              <a:t>deadline</a:t>
            </a:r>
          </a:p>
        </p:txBody>
      </p:sp>
      <p:sp>
        <p:nvSpPr>
          <p:cNvPr id="14" name="TextBox 14"/>
          <p:cNvSpPr txBox="1"/>
          <p:nvPr/>
        </p:nvSpPr>
        <p:spPr>
          <a:xfrm>
            <a:off x="2254244" y="3902780"/>
            <a:ext cx="2958019" cy="1163911"/>
          </a:xfrm>
          <a:prstGeom prst="rect">
            <a:avLst/>
          </a:prstGeom>
        </p:spPr>
        <p:txBody>
          <a:bodyPr lIns="0" tIns="0" rIns="0" bIns="0" rtlCol="0" anchor="t">
            <a:spAutoFit/>
          </a:bodyPr>
          <a:lstStyle/>
          <a:p>
            <a:pPr algn="ctr">
              <a:lnSpc>
                <a:spcPts val="3014"/>
              </a:lnSpc>
            </a:pPr>
            <a:r>
              <a:rPr lang="en-US" sz="2337" b="1" spc="67">
                <a:solidFill>
                  <a:srgbClr val="042B60"/>
                </a:solidFill>
                <a:latin typeface="Now Bold"/>
                <a:ea typeface="Now Bold"/>
                <a:cs typeface="Now Bold"/>
                <a:sym typeface="Now Bold"/>
              </a:rPr>
              <a:t>Collect points from 25 April, 2025</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8955689">
            <a:off x="-1193723" y="907225"/>
            <a:ext cx="3247095" cy="2999135"/>
          </a:xfrm>
          <a:custGeom>
            <a:avLst/>
            <a:gdLst/>
            <a:ahLst/>
            <a:cxnLst/>
            <a:rect l="l" t="t" r="r" b="b"/>
            <a:pathLst>
              <a:path w="3247095" h="2999135">
                <a:moveTo>
                  <a:pt x="0" y="0"/>
                </a:moveTo>
                <a:lnTo>
                  <a:pt x="3247096" y="0"/>
                </a:lnTo>
                <a:lnTo>
                  <a:pt x="3247096" y="2999135"/>
                </a:lnTo>
                <a:lnTo>
                  <a:pt x="0" y="2999135"/>
                </a:lnTo>
                <a:lnTo>
                  <a:pt x="0" y="0"/>
                </a:lnTo>
                <a:close/>
              </a:path>
            </a:pathLst>
          </a:custGeom>
          <a:blipFill>
            <a:blip r:embed="rId2">
              <a:alphaModFix amt="60000"/>
              <a:extLst>
                <a:ext uri="{96DAC541-7B7A-43D3-8B79-37D633B846F1}">
                  <asvg:svgBlip xmlns:asvg="http://schemas.microsoft.com/office/drawing/2016/SVG/main" xmlns="" r:embed="rId3"/>
                </a:ext>
              </a:extLst>
            </a:blip>
            <a:stretch>
              <a:fillRect/>
            </a:stretch>
          </a:blipFill>
        </p:spPr>
      </p:sp>
      <p:sp>
        <p:nvSpPr>
          <p:cNvPr id="3" name="Freeform 3"/>
          <p:cNvSpPr/>
          <p:nvPr/>
        </p:nvSpPr>
        <p:spPr>
          <a:xfrm rot="-5444310">
            <a:off x="-1152814" y="692941"/>
            <a:ext cx="3320308" cy="3066757"/>
          </a:xfrm>
          <a:custGeom>
            <a:avLst/>
            <a:gdLst/>
            <a:ahLst/>
            <a:cxnLst/>
            <a:rect l="l" t="t" r="r" b="b"/>
            <a:pathLst>
              <a:path w="3320308" h="3066757">
                <a:moveTo>
                  <a:pt x="0" y="0"/>
                </a:moveTo>
                <a:lnTo>
                  <a:pt x="3320308" y="0"/>
                </a:lnTo>
                <a:lnTo>
                  <a:pt x="3320308" y="3066757"/>
                </a:lnTo>
                <a:lnTo>
                  <a:pt x="0" y="3066757"/>
                </a:lnTo>
                <a:lnTo>
                  <a:pt x="0" y="0"/>
                </a:lnTo>
                <a:close/>
              </a:path>
            </a:pathLst>
          </a:custGeom>
          <a:blipFill>
            <a:blip r:embed="rId4">
              <a:alphaModFix amt="60000"/>
              <a:extLst>
                <a:ext uri="{96DAC541-7B7A-43D3-8B79-37D633B846F1}">
                  <asvg:svgBlip xmlns:asvg="http://schemas.microsoft.com/office/drawing/2016/SVG/main" xmlns="" r:embed="rId5"/>
                </a:ext>
              </a:extLst>
            </a:blip>
            <a:stretch>
              <a:fillRect/>
            </a:stretch>
          </a:blipFill>
        </p:spPr>
      </p:sp>
      <p:sp>
        <p:nvSpPr>
          <p:cNvPr id="4" name="Freeform 4"/>
          <p:cNvSpPr/>
          <p:nvPr/>
        </p:nvSpPr>
        <p:spPr>
          <a:xfrm rot="7200000">
            <a:off x="-2732694" y="4593560"/>
            <a:ext cx="6325037" cy="5842034"/>
          </a:xfrm>
          <a:custGeom>
            <a:avLst/>
            <a:gdLst/>
            <a:ahLst/>
            <a:cxnLst/>
            <a:rect l="l" t="t" r="r" b="b"/>
            <a:pathLst>
              <a:path w="6325037" h="5842034">
                <a:moveTo>
                  <a:pt x="0" y="0"/>
                </a:moveTo>
                <a:lnTo>
                  <a:pt x="6325038" y="0"/>
                </a:lnTo>
                <a:lnTo>
                  <a:pt x="6325038" y="5842034"/>
                </a:lnTo>
                <a:lnTo>
                  <a:pt x="0" y="5842034"/>
                </a:lnTo>
                <a:lnTo>
                  <a:pt x="0" y="0"/>
                </a:lnTo>
                <a:close/>
              </a:path>
            </a:pathLst>
          </a:custGeom>
          <a:blipFill>
            <a:blip r:embed="rId6">
              <a:alphaModFix amt="60000"/>
              <a:extLst>
                <a:ext uri="{96DAC541-7B7A-43D3-8B79-37D633B846F1}">
                  <asvg:svgBlip xmlns:asvg="http://schemas.microsoft.com/office/drawing/2016/SVG/main" xmlns="" r:embed="rId7"/>
                </a:ext>
              </a:extLst>
            </a:blip>
            <a:stretch>
              <a:fillRect/>
            </a:stretch>
          </a:blipFill>
        </p:spPr>
      </p:sp>
      <p:sp>
        <p:nvSpPr>
          <p:cNvPr id="5" name="Freeform 5"/>
          <p:cNvSpPr/>
          <p:nvPr/>
        </p:nvSpPr>
        <p:spPr>
          <a:xfrm>
            <a:off x="-2126963" y="4049862"/>
            <a:ext cx="6185571" cy="5713218"/>
          </a:xfrm>
          <a:custGeom>
            <a:avLst/>
            <a:gdLst/>
            <a:ahLst/>
            <a:cxnLst/>
            <a:rect l="l" t="t" r="r" b="b"/>
            <a:pathLst>
              <a:path w="6185571" h="5713218">
                <a:moveTo>
                  <a:pt x="0" y="0"/>
                </a:moveTo>
                <a:lnTo>
                  <a:pt x="6185570" y="0"/>
                </a:lnTo>
                <a:lnTo>
                  <a:pt x="6185570" y="5713217"/>
                </a:lnTo>
                <a:lnTo>
                  <a:pt x="0" y="5713217"/>
                </a:lnTo>
                <a:lnTo>
                  <a:pt x="0" y="0"/>
                </a:lnTo>
                <a:close/>
              </a:path>
            </a:pathLst>
          </a:custGeom>
          <a:blipFill>
            <a:blip r:embed="rId4">
              <a:alphaModFix amt="60000"/>
              <a:extLst>
                <a:ext uri="{96DAC541-7B7A-43D3-8B79-37D633B846F1}">
                  <asvg:svgBlip xmlns:asvg="http://schemas.microsoft.com/office/drawing/2016/SVG/main" xmlns="" r:embed="rId5"/>
                </a:ext>
              </a:extLst>
            </a:blip>
            <a:stretch>
              <a:fillRect/>
            </a:stretch>
          </a:blipFill>
        </p:spPr>
      </p:sp>
      <p:sp>
        <p:nvSpPr>
          <p:cNvPr id="6" name="Freeform 6"/>
          <p:cNvSpPr/>
          <p:nvPr/>
        </p:nvSpPr>
        <p:spPr>
          <a:xfrm rot="8955689">
            <a:off x="2626096" y="1186136"/>
            <a:ext cx="1184466" cy="1094015"/>
          </a:xfrm>
          <a:custGeom>
            <a:avLst/>
            <a:gdLst/>
            <a:ahLst/>
            <a:cxnLst/>
            <a:rect l="l" t="t" r="r" b="b"/>
            <a:pathLst>
              <a:path w="1184466" h="1094015">
                <a:moveTo>
                  <a:pt x="0" y="0"/>
                </a:moveTo>
                <a:lnTo>
                  <a:pt x="1184466" y="0"/>
                </a:lnTo>
                <a:lnTo>
                  <a:pt x="1184466" y="1094016"/>
                </a:lnTo>
                <a:lnTo>
                  <a:pt x="0" y="1094016"/>
                </a:lnTo>
                <a:lnTo>
                  <a:pt x="0" y="0"/>
                </a:lnTo>
                <a:close/>
              </a:path>
            </a:pathLst>
          </a:custGeom>
          <a:blipFill>
            <a:blip r:embed="rId2">
              <a:alphaModFix amt="60000"/>
              <a:extLst>
                <a:ext uri="{96DAC541-7B7A-43D3-8B79-37D633B846F1}">
                  <asvg:svgBlip xmlns:asvg="http://schemas.microsoft.com/office/drawing/2016/SVG/main" xmlns="" r:embed="rId3"/>
                </a:ext>
              </a:extLst>
            </a:blip>
            <a:stretch>
              <a:fillRect/>
            </a:stretch>
          </a:blipFill>
        </p:spPr>
      </p:sp>
      <p:sp>
        <p:nvSpPr>
          <p:cNvPr id="7" name="Freeform 7"/>
          <p:cNvSpPr/>
          <p:nvPr/>
        </p:nvSpPr>
        <p:spPr>
          <a:xfrm rot="-5444310">
            <a:off x="2641019" y="1107970"/>
            <a:ext cx="1211172" cy="1118682"/>
          </a:xfrm>
          <a:custGeom>
            <a:avLst/>
            <a:gdLst/>
            <a:ahLst/>
            <a:cxnLst/>
            <a:rect l="l" t="t" r="r" b="b"/>
            <a:pathLst>
              <a:path w="1211172" h="1118682">
                <a:moveTo>
                  <a:pt x="0" y="0"/>
                </a:moveTo>
                <a:lnTo>
                  <a:pt x="1211171" y="0"/>
                </a:lnTo>
                <a:lnTo>
                  <a:pt x="1211171" y="1118682"/>
                </a:lnTo>
                <a:lnTo>
                  <a:pt x="0" y="1118682"/>
                </a:lnTo>
                <a:lnTo>
                  <a:pt x="0" y="0"/>
                </a:lnTo>
                <a:close/>
              </a:path>
            </a:pathLst>
          </a:custGeom>
          <a:blipFill>
            <a:blip r:embed="rId4">
              <a:alphaModFix amt="60000"/>
              <a:extLst>
                <a:ext uri="{96DAC541-7B7A-43D3-8B79-37D633B846F1}">
                  <asvg:svgBlip xmlns:asvg="http://schemas.microsoft.com/office/drawing/2016/SVG/main" xmlns="" r:embed="rId5"/>
                </a:ext>
              </a:extLst>
            </a:blip>
            <a:stretch>
              <a:fillRect/>
            </a:stretch>
          </a:blipFill>
        </p:spPr>
      </p:sp>
      <p:sp>
        <p:nvSpPr>
          <p:cNvPr id="8" name="Freeform 8"/>
          <p:cNvSpPr/>
          <p:nvPr/>
        </p:nvSpPr>
        <p:spPr>
          <a:xfrm>
            <a:off x="7291747" y="771886"/>
            <a:ext cx="8996550" cy="9255354"/>
          </a:xfrm>
          <a:custGeom>
            <a:avLst/>
            <a:gdLst/>
            <a:ahLst/>
            <a:cxnLst/>
            <a:rect l="l" t="t" r="r" b="b"/>
            <a:pathLst>
              <a:path w="8996550" h="9255354">
                <a:moveTo>
                  <a:pt x="0" y="0"/>
                </a:moveTo>
                <a:lnTo>
                  <a:pt x="8996549" y="0"/>
                </a:lnTo>
                <a:lnTo>
                  <a:pt x="8996549" y="9255355"/>
                </a:lnTo>
                <a:lnTo>
                  <a:pt x="0" y="9255355"/>
                </a:lnTo>
                <a:lnTo>
                  <a:pt x="0" y="0"/>
                </a:lnTo>
                <a:close/>
              </a:path>
            </a:pathLst>
          </a:custGeom>
          <a:blipFill>
            <a:blip r:embed="rId8"/>
            <a:stretch>
              <a:fillRect/>
            </a:stretch>
          </a:blipFill>
        </p:spPr>
      </p:sp>
      <p:sp>
        <p:nvSpPr>
          <p:cNvPr id="9" name="TextBox 9"/>
          <p:cNvSpPr txBox="1"/>
          <p:nvPr/>
        </p:nvSpPr>
        <p:spPr>
          <a:xfrm>
            <a:off x="355508" y="1208867"/>
            <a:ext cx="4799520" cy="2625726"/>
          </a:xfrm>
          <a:prstGeom prst="rect">
            <a:avLst/>
          </a:prstGeom>
        </p:spPr>
        <p:txBody>
          <a:bodyPr lIns="0" tIns="0" rIns="0" bIns="0" rtlCol="0" anchor="t">
            <a:spAutoFit/>
          </a:bodyPr>
          <a:lstStyle/>
          <a:p>
            <a:pPr algn="ctr">
              <a:lnSpc>
                <a:spcPts val="6999"/>
              </a:lnSpc>
            </a:pPr>
            <a:r>
              <a:rPr lang="en-US" sz="4999" b="1">
                <a:solidFill>
                  <a:srgbClr val="042B60"/>
                </a:solidFill>
                <a:latin typeface="Canva Sans Bold"/>
                <a:ea typeface="Canva Sans Bold"/>
                <a:cs typeface="Canva Sans Bold"/>
                <a:sym typeface="Canva Sans Bold"/>
              </a:rPr>
              <a:t>United Schools</a:t>
            </a:r>
          </a:p>
          <a:p>
            <a:pPr algn="ctr">
              <a:lnSpc>
                <a:spcPts val="6999"/>
              </a:lnSpc>
            </a:pPr>
            <a:r>
              <a:rPr lang="en-US" sz="4999" b="1">
                <a:solidFill>
                  <a:srgbClr val="042B60"/>
                </a:solidFill>
                <a:latin typeface="Canva Sans Bold"/>
                <a:ea typeface="Canva Sans Bold"/>
                <a:cs typeface="Canva Sans Bold"/>
                <a:sym typeface="Canva Sans Bold"/>
              </a:rPr>
              <a:t>CRP </a:t>
            </a:r>
          </a:p>
          <a:p>
            <a:pPr algn="ctr">
              <a:lnSpc>
                <a:spcPts val="6999"/>
              </a:lnSpc>
            </a:pPr>
            <a:r>
              <a:rPr lang="en-US" sz="4999" b="1">
                <a:solidFill>
                  <a:srgbClr val="042B60"/>
                </a:solidFill>
                <a:latin typeface="Canva Sans Bold"/>
                <a:ea typeface="Canva Sans Bold"/>
                <a:cs typeface="Canva Sans Bold"/>
                <a:sym typeface="Canva Sans Bold"/>
              </a:rPr>
              <a:t>Timetable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955087" y="664568"/>
            <a:ext cx="6185571" cy="5713218"/>
          </a:xfrm>
          <a:custGeom>
            <a:avLst/>
            <a:gdLst/>
            <a:ahLst/>
            <a:cxnLst/>
            <a:rect l="l" t="t" r="r" b="b"/>
            <a:pathLst>
              <a:path w="6185571" h="5713218">
                <a:moveTo>
                  <a:pt x="0" y="0"/>
                </a:moveTo>
                <a:lnTo>
                  <a:pt x="6185571" y="0"/>
                </a:lnTo>
                <a:lnTo>
                  <a:pt x="6185571" y="5713218"/>
                </a:lnTo>
                <a:lnTo>
                  <a:pt x="0" y="5713218"/>
                </a:lnTo>
                <a:lnTo>
                  <a:pt x="0" y="0"/>
                </a:lnTo>
                <a:close/>
              </a:path>
            </a:pathLst>
          </a:custGeom>
          <a:blipFill>
            <a:blip r:embed="rId2">
              <a:alphaModFix amt="60000"/>
              <a:extLst>
                <a:ext uri="{96DAC541-7B7A-43D3-8B79-37D633B846F1}">
                  <asvg:svgBlip xmlns:asvg="http://schemas.microsoft.com/office/drawing/2016/SVG/main" xmlns="" r:embed="rId3"/>
                </a:ext>
              </a:extLst>
            </a:blip>
            <a:stretch>
              <a:fillRect/>
            </a:stretch>
          </a:blipFill>
        </p:spPr>
      </p:sp>
      <p:sp>
        <p:nvSpPr>
          <p:cNvPr id="3" name="Freeform 3"/>
          <p:cNvSpPr/>
          <p:nvPr/>
        </p:nvSpPr>
        <p:spPr>
          <a:xfrm rot="7200000">
            <a:off x="-4338992" y="1397152"/>
            <a:ext cx="6325037" cy="5842034"/>
          </a:xfrm>
          <a:custGeom>
            <a:avLst/>
            <a:gdLst/>
            <a:ahLst/>
            <a:cxnLst/>
            <a:rect l="l" t="t" r="r" b="b"/>
            <a:pathLst>
              <a:path w="6325037" h="5842034">
                <a:moveTo>
                  <a:pt x="0" y="0"/>
                </a:moveTo>
                <a:lnTo>
                  <a:pt x="6325038" y="0"/>
                </a:lnTo>
                <a:lnTo>
                  <a:pt x="6325038" y="5842034"/>
                </a:lnTo>
                <a:lnTo>
                  <a:pt x="0" y="5842034"/>
                </a:lnTo>
                <a:lnTo>
                  <a:pt x="0" y="0"/>
                </a:lnTo>
                <a:close/>
              </a:path>
            </a:pathLst>
          </a:custGeom>
          <a:blipFill>
            <a:blip r:embed="rId4">
              <a:alphaModFix amt="60000"/>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13996113" y="33211"/>
            <a:ext cx="1515157" cy="1399454"/>
          </a:xfrm>
          <a:custGeom>
            <a:avLst/>
            <a:gdLst/>
            <a:ahLst/>
            <a:cxnLst/>
            <a:rect l="l" t="t" r="r" b="b"/>
            <a:pathLst>
              <a:path w="1515157" h="1399454">
                <a:moveTo>
                  <a:pt x="0" y="0"/>
                </a:moveTo>
                <a:lnTo>
                  <a:pt x="1515157" y="0"/>
                </a:lnTo>
                <a:lnTo>
                  <a:pt x="1515157" y="1399454"/>
                </a:lnTo>
                <a:lnTo>
                  <a:pt x="0" y="1399454"/>
                </a:lnTo>
                <a:lnTo>
                  <a:pt x="0" y="0"/>
                </a:lnTo>
                <a:close/>
              </a:path>
            </a:pathLst>
          </a:custGeom>
          <a:blipFill>
            <a:blip r:embed="rId2">
              <a:alphaModFix amt="60000"/>
              <a:extLst>
                <a:ext uri="{96DAC541-7B7A-43D3-8B79-37D633B846F1}">
                  <asvg:svgBlip xmlns:asvg="http://schemas.microsoft.com/office/drawing/2016/SVG/main" xmlns="" r:embed="rId3"/>
                </a:ext>
              </a:extLst>
            </a:blip>
            <a:stretch>
              <a:fillRect/>
            </a:stretch>
          </a:blipFill>
        </p:spPr>
      </p:sp>
      <p:sp>
        <p:nvSpPr>
          <p:cNvPr id="5" name="Freeform 5"/>
          <p:cNvSpPr/>
          <p:nvPr/>
        </p:nvSpPr>
        <p:spPr>
          <a:xfrm rot="7200000">
            <a:off x="13938425" y="-50936"/>
            <a:ext cx="1549319" cy="1431008"/>
          </a:xfrm>
          <a:custGeom>
            <a:avLst/>
            <a:gdLst/>
            <a:ahLst/>
            <a:cxnLst/>
            <a:rect l="l" t="t" r="r" b="b"/>
            <a:pathLst>
              <a:path w="1549319" h="1431008">
                <a:moveTo>
                  <a:pt x="0" y="0"/>
                </a:moveTo>
                <a:lnTo>
                  <a:pt x="1549319" y="0"/>
                </a:lnTo>
                <a:lnTo>
                  <a:pt x="1549319" y="1431008"/>
                </a:lnTo>
                <a:lnTo>
                  <a:pt x="0" y="1431008"/>
                </a:lnTo>
                <a:lnTo>
                  <a:pt x="0" y="0"/>
                </a:lnTo>
                <a:close/>
              </a:path>
            </a:pathLst>
          </a:custGeom>
          <a:blipFill>
            <a:blip r:embed="rId4">
              <a:alphaModFix amt="60000"/>
              <a:extLst>
                <a:ext uri="{96DAC541-7B7A-43D3-8B79-37D633B846F1}">
                  <asvg:svgBlip xmlns:asvg="http://schemas.microsoft.com/office/drawing/2016/SVG/main" xmlns="" r:embed="rId5"/>
                </a:ext>
              </a:extLst>
            </a:blip>
            <a:stretch>
              <a:fillRect/>
            </a:stretch>
          </a:blipFill>
        </p:spPr>
      </p:sp>
      <p:sp>
        <p:nvSpPr>
          <p:cNvPr id="6" name="Freeform 6"/>
          <p:cNvSpPr/>
          <p:nvPr/>
        </p:nvSpPr>
        <p:spPr>
          <a:xfrm>
            <a:off x="16133442" y="5474561"/>
            <a:ext cx="6185571" cy="5713218"/>
          </a:xfrm>
          <a:custGeom>
            <a:avLst/>
            <a:gdLst/>
            <a:ahLst/>
            <a:cxnLst/>
            <a:rect l="l" t="t" r="r" b="b"/>
            <a:pathLst>
              <a:path w="6185571" h="5713218">
                <a:moveTo>
                  <a:pt x="0" y="0"/>
                </a:moveTo>
                <a:lnTo>
                  <a:pt x="6185571" y="0"/>
                </a:lnTo>
                <a:lnTo>
                  <a:pt x="6185571" y="5713218"/>
                </a:lnTo>
                <a:lnTo>
                  <a:pt x="0" y="5713218"/>
                </a:lnTo>
                <a:lnTo>
                  <a:pt x="0" y="0"/>
                </a:lnTo>
                <a:close/>
              </a:path>
            </a:pathLst>
          </a:custGeom>
          <a:blipFill>
            <a:blip r:embed="rId2">
              <a:alphaModFix amt="60000"/>
              <a:extLst>
                <a:ext uri="{96DAC541-7B7A-43D3-8B79-37D633B846F1}">
                  <asvg:svgBlip xmlns:asvg="http://schemas.microsoft.com/office/drawing/2016/SVG/main" xmlns="" r:embed="rId3"/>
                </a:ext>
              </a:extLst>
            </a:blip>
            <a:stretch>
              <a:fillRect/>
            </a:stretch>
          </a:blipFill>
        </p:spPr>
      </p:sp>
      <p:sp>
        <p:nvSpPr>
          <p:cNvPr id="7" name="Freeform 7"/>
          <p:cNvSpPr/>
          <p:nvPr/>
        </p:nvSpPr>
        <p:spPr>
          <a:xfrm rot="7200000">
            <a:off x="17081858" y="6337283"/>
            <a:ext cx="6325037" cy="5842034"/>
          </a:xfrm>
          <a:custGeom>
            <a:avLst/>
            <a:gdLst/>
            <a:ahLst/>
            <a:cxnLst/>
            <a:rect l="l" t="t" r="r" b="b"/>
            <a:pathLst>
              <a:path w="6325037" h="5842034">
                <a:moveTo>
                  <a:pt x="0" y="0"/>
                </a:moveTo>
                <a:lnTo>
                  <a:pt x="6325037" y="0"/>
                </a:lnTo>
                <a:lnTo>
                  <a:pt x="6325037" y="5842034"/>
                </a:lnTo>
                <a:lnTo>
                  <a:pt x="0" y="5842034"/>
                </a:lnTo>
                <a:lnTo>
                  <a:pt x="0" y="0"/>
                </a:lnTo>
                <a:close/>
              </a:path>
            </a:pathLst>
          </a:custGeom>
          <a:blipFill>
            <a:blip r:embed="rId4">
              <a:alphaModFix amt="60000"/>
              <a:extLst>
                <a:ext uri="{96DAC541-7B7A-43D3-8B79-37D633B846F1}">
                  <asvg:svgBlip xmlns:asvg="http://schemas.microsoft.com/office/drawing/2016/SVG/main" xmlns="" r:embed="rId5"/>
                </a:ext>
              </a:extLst>
            </a:blip>
            <a:stretch>
              <a:fillRect/>
            </a:stretch>
          </a:blipFill>
        </p:spPr>
      </p:sp>
      <p:sp>
        <p:nvSpPr>
          <p:cNvPr id="8" name="TextBox 8"/>
          <p:cNvSpPr txBox="1"/>
          <p:nvPr/>
        </p:nvSpPr>
        <p:spPr>
          <a:xfrm>
            <a:off x="2605080" y="1683516"/>
            <a:ext cx="13959219" cy="7996316"/>
          </a:xfrm>
          <a:prstGeom prst="rect">
            <a:avLst/>
          </a:prstGeom>
        </p:spPr>
        <p:txBody>
          <a:bodyPr lIns="0" tIns="0" rIns="0" bIns="0" rtlCol="0" anchor="t">
            <a:spAutoFit/>
          </a:bodyPr>
          <a:lstStyle/>
          <a:p>
            <a:pPr algn="l">
              <a:lnSpc>
                <a:spcPts val="2678"/>
              </a:lnSpc>
            </a:pPr>
            <a:r>
              <a:rPr lang="en-US" sz="2076" b="1" spc="60">
                <a:solidFill>
                  <a:srgbClr val="042B60"/>
                </a:solidFill>
                <a:latin typeface="Now Bold"/>
                <a:ea typeface="Now Bold"/>
                <a:cs typeface="Now Bold"/>
                <a:sym typeface="Now Bold"/>
              </a:rPr>
              <a:t>YEAR 7 </a:t>
            </a:r>
          </a:p>
          <a:p>
            <a:pPr algn="l">
              <a:lnSpc>
                <a:spcPts val="2678"/>
              </a:lnSpc>
              <a:spcBef>
                <a:spcPct val="0"/>
              </a:spcBef>
            </a:pPr>
            <a:r>
              <a:rPr lang="en-US" sz="2076" spc="60">
                <a:solidFill>
                  <a:srgbClr val="042B60"/>
                </a:solidFill>
                <a:latin typeface="Now"/>
                <a:ea typeface="Now"/>
                <a:cs typeface="Now"/>
                <a:sym typeface="Now"/>
              </a:rPr>
              <a:t>You need to apply to your Local Council where you live for Year 7 school places, even if the school is out of your borough. </a:t>
            </a:r>
          </a:p>
          <a:p>
            <a:pPr algn="l">
              <a:lnSpc>
                <a:spcPts val="2678"/>
              </a:lnSpc>
              <a:spcBef>
                <a:spcPct val="0"/>
              </a:spcBef>
            </a:pPr>
            <a:r>
              <a:rPr lang="en-US" sz="2076" spc="60">
                <a:solidFill>
                  <a:srgbClr val="042B60"/>
                </a:solidFill>
                <a:latin typeface="Now"/>
                <a:ea typeface="Now"/>
                <a:cs typeface="Now"/>
                <a:sym typeface="Now"/>
              </a:rPr>
              <a:t>Application deadline for Year 7 in 2026 is before 31 October 2025</a:t>
            </a:r>
          </a:p>
          <a:p>
            <a:pPr algn="l">
              <a:lnSpc>
                <a:spcPts val="2678"/>
              </a:lnSpc>
              <a:spcBef>
                <a:spcPct val="0"/>
              </a:spcBef>
            </a:pPr>
            <a:r>
              <a:rPr lang="en-US" sz="2076" spc="60">
                <a:solidFill>
                  <a:srgbClr val="042B60"/>
                </a:solidFill>
                <a:latin typeface="Now"/>
                <a:ea typeface="Now"/>
                <a:cs typeface="Now"/>
                <a:sym typeface="Now"/>
              </a:rPr>
              <a:t>(but check school website as all slightly different deadline dates in October, but most the last week).</a:t>
            </a:r>
          </a:p>
          <a:p>
            <a:pPr algn="l">
              <a:lnSpc>
                <a:spcPts val="2678"/>
              </a:lnSpc>
              <a:spcBef>
                <a:spcPct val="0"/>
              </a:spcBef>
            </a:pPr>
            <a:r>
              <a:rPr lang="en-US" sz="2076" spc="60">
                <a:solidFill>
                  <a:srgbClr val="042B60"/>
                </a:solidFill>
                <a:latin typeface="Now"/>
                <a:ea typeface="Now"/>
                <a:cs typeface="Now"/>
                <a:sym typeface="Now"/>
              </a:rPr>
              <a:t>You need to collect THREE forms</a:t>
            </a:r>
          </a:p>
          <a:p>
            <a:pPr marL="448315" lvl="1" indent="-224158" algn="l">
              <a:lnSpc>
                <a:spcPts val="2678"/>
              </a:lnSpc>
              <a:spcBef>
                <a:spcPct val="0"/>
              </a:spcBef>
              <a:buAutoNum type="arabicPeriod"/>
            </a:pPr>
            <a:r>
              <a:rPr lang="en-US" sz="2076" spc="60">
                <a:solidFill>
                  <a:srgbClr val="042B60"/>
                </a:solidFill>
                <a:latin typeface="Now"/>
                <a:ea typeface="Now"/>
                <a:cs typeface="Now"/>
                <a:sym typeface="Now"/>
              </a:rPr>
              <a:t>Common Application Form (CAF) from your local authority website between 1 September and 31 October</a:t>
            </a:r>
          </a:p>
          <a:p>
            <a:pPr marL="448315" lvl="1" indent="-224158" algn="l">
              <a:lnSpc>
                <a:spcPts val="2678"/>
              </a:lnSpc>
              <a:spcBef>
                <a:spcPct val="0"/>
              </a:spcBef>
              <a:buAutoNum type="arabicPeriod"/>
            </a:pPr>
            <a:r>
              <a:rPr lang="en-US" sz="2076" spc="60">
                <a:solidFill>
                  <a:srgbClr val="042B60"/>
                </a:solidFill>
                <a:latin typeface="Now"/>
                <a:ea typeface="Now"/>
                <a:cs typeface="Now"/>
                <a:sym typeface="Now"/>
              </a:rPr>
              <a:t> Supplementary Information Form (SIF) available on school website</a:t>
            </a:r>
          </a:p>
          <a:p>
            <a:pPr marL="448315" lvl="1" indent="-224158" algn="l">
              <a:lnSpc>
                <a:spcPts val="2678"/>
              </a:lnSpc>
              <a:spcBef>
                <a:spcPct val="0"/>
              </a:spcBef>
              <a:buAutoNum type="arabicPeriod"/>
            </a:pPr>
            <a:r>
              <a:rPr lang="en-US" sz="2076" spc="60">
                <a:solidFill>
                  <a:srgbClr val="042B60"/>
                </a:solidFill>
                <a:latin typeface="Now"/>
                <a:ea typeface="Now"/>
                <a:cs typeface="Now"/>
                <a:sym typeface="Now"/>
              </a:rPr>
              <a:t>Certificate of Religious Practice (CRP) available on school website</a:t>
            </a:r>
          </a:p>
          <a:p>
            <a:pPr algn="l">
              <a:lnSpc>
                <a:spcPts val="2678"/>
              </a:lnSpc>
              <a:spcBef>
                <a:spcPct val="0"/>
              </a:spcBef>
            </a:pPr>
            <a:endParaRPr lang="en-US" sz="2076" spc="60">
              <a:solidFill>
                <a:srgbClr val="042B60"/>
              </a:solidFill>
              <a:latin typeface="Now"/>
              <a:ea typeface="Now"/>
              <a:cs typeface="Now"/>
              <a:sym typeface="Now"/>
            </a:endParaRPr>
          </a:p>
          <a:p>
            <a:pPr algn="l">
              <a:lnSpc>
                <a:spcPts val="2678"/>
              </a:lnSpc>
              <a:spcBef>
                <a:spcPct val="0"/>
              </a:spcBef>
            </a:pPr>
            <a:r>
              <a:rPr lang="en-US" sz="2076" b="1" spc="60">
                <a:solidFill>
                  <a:srgbClr val="042B60"/>
                </a:solidFill>
                <a:latin typeface="Now Bold"/>
                <a:ea typeface="Now Bold"/>
                <a:cs typeface="Now Bold"/>
                <a:sym typeface="Now Bold"/>
              </a:rPr>
              <a:t>YEAR 12</a:t>
            </a:r>
          </a:p>
          <a:p>
            <a:pPr algn="l">
              <a:lnSpc>
                <a:spcPts val="2678"/>
              </a:lnSpc>
              <a:spcBef>
                <a:spcPct val="0"/>
              </a:spcBef>
            </a:pPr>
            <a:r>
              <a:rPr lang="en-US" sz="2076" spc="60">
                <a:solidFill>
                  <a:srgbClr val="042B60"/>
                </a:solidFill>
                <a:latin typeface="Now"/>
                <a:ea typeface="Now"/>
                <a:cs typeface="Now"/>
                <a:sym typeface="Now"/>
              </a:rPr>
              <a:t>For Year 12 apply directly to the school and check school website as all slightly different for internal and external applicants.</a:t>
            </a:r>
          </a:p>
          <a:p>
            <a:pPr algn="l">
              <a:lnSpc>
                <a:spcPts val="2678"/>
              </a:lnSpc>
              <a:spcBef>
                <a:spcPct val="0"/>
              </a:spcBef>
            </a:pPr>
            <a:r>
              <a:rPr lang="en-US" sz="2076" spc="60">
                <a:solidFill>
                  <a:srgbClr val="042B60"/>
                </a:solidFill>
                <a:latin typeface="Now"/>
                <a:ea typeface="Now"/>
                <a:cs typeface="Now"/>
                <a:sym typeface="Now"/>
              </a:rPr>
              <a:t>You will need to complete a CRP form and the school application form.</a:t>
            </a:r>
          </a:p>
          <a:p>
            <a:pPr algn="l">
              <a:lnSpc>
                <a:spcPts val="2678"/>
              </a:lnSpc>
              <a:spcBef>
                <a:spcPct val="0"/>
              </a:spcBef>
            </a:pPr>
            <a:endParaRPr lang="en-US" sz="2076" spc="60">
              <a:solidFill>
                <a:srgbClr val="042B60"/>
              </a:solidFill>
              <a:latin typeface="Now"/>
              <a:ea typeface="Now"/>
              <a:cs typeface="Now"/>
              <a:sym typeface="Now"/>
            </a:endParaRPr>
          </a:p>
          <a:p>
            <a:pPr algn="l">
              <a:lnSpc>
                <a:spcPts val="2678"/>
              </a:lnSpc>
              <a:spcBef>
                <a:spcPct val="0"/>
              </a:spcBef>
            </a:pPr>
            <a:r>
              <a:rPr lang="en-US" sz="2076" b="1" spc="60">
                <a:solidFill>
                  <a:srgbClr val="042B60"/>
                </a:solidFill>
                <a:latin typeface="Now Bold"/>
                <a:ea typeface="Now Bold"/>
                <a:cs typeface="Now Bold"/>
                <a:sym typeface="Now Bold"/>
              </a:rPr>
              <a:t>GOOD TO KNOW!</a:t>
            </a:r>
          </a:p>
          <a:p>
            <a:pPr algn="l">
              <a:lnSpc>
                <a:spcPts val="2678"/>
              </a:lnSpc>
              <a:spcBef>
                <a:spcPct val="0"/>
              </a:spcBef>
            </a:pPr>
            <a:r>
              <a:rPr lang="en-US" sz="2076" b="1" spc="60">
                <a:solidFill>
                  <a:srgbClr val="042B60"/>
                </a:solidFill>
                <a:latin typeface="Now Bold"/>
                <a:ea typeface="Now Bold"/>
                <a:cs typeface="Now Bold"/>
                <a:sym typeface="Now Bold"/>
              </a:rPr>
              <a:t>The schools advise that if you wish to send your child to Yavneh College for example, you should rank Yavneh College as your first choice on the CAF. None of the schools you apply to will know the order in which you rank them. They play no part in the selection process, that is the Local Authority only.</a:t>
            </a:r>
          </a:p>
          <a:p>
            <a:pPr algn="l">
              <a:lnSpc>
                <a:spcPts val="2678"/>
              </a:lnSpc>
              <a:spcBef>
                <a:spcPct val="0"/>
              </a:spcBef>
            </a:pPr>
            <a:endParaRPr lang="en-US" sz="2076" b="1" spc="60">
              <a:solidFill>
                <a:srgbClr val="042B60"/>
              </a:solidFill>
              <a:latin typeface="Now Bold"/>
              <a:ea typeface="Now Bold"/>
              <a:cs typeface="Now Bold"/>
              <a:sym typeface="Now Bold"/>
            </a:endParaRPr>
          </a:p>
          <a:p>
            <a:pPr algn="l">
              <a:lnSpc>
                <a:spcPts val="2678"/>
              </a:lnSpc>
              <a:spcBef>
                <a:spcPct val="0"/>
              </a:spcBef>
            </a:pPr>
            <a:r>
              <a:rPr lang="en-US" sz="2076" b="1" spc="60">
                <a:solidFill>
                  <a:srgbClr val="042B60"/>
                </a:solidFill>
                <a:latin typeface="Now Bold"/>
                <a:ea typeface="Now Bold"/>
                <a:cs typeface="Now Bold"/>
                <a:sym typeface="Now Bold"/>
              </a:rPr>
              <a:t>Don’t forget to make copies of all the forms you submit, keep a look out for confirmation emails and keep your log in reference safe!</a:t>
            </a:r>
          </a:p>
        </p:txBody>
      </p:sp>
      <p:pic>
        <p:nvPicPr>
          <p:cNvPr id="9" name="Picture 9"/>
          <p:cNvPicPr>
            <a:picLocks noChangeAspect="1"/>
          </p:cNvPicPr>
          <p:nvPr/>
        </p:nvPicPr>
        <p:blipFill>
          <a:blip r:embed="rId6"/>
          <a:srcRect/>
          <a:stretch>
            <a:fillRect/>
          </a:stretch>
        </p:blipFill>
        <p:spPr>
          <a:xfrm>
            <a:off x="1028700" y="6739912"/>
            <a:ext cx="1384395" cy="1591258"/>
          </a:xfrm>
          <a:prstGeom prst="rect">
            <a:avLst/>
          </a:prstGeom>
        </p:spPr>
      </p:pic>
      <p:sp>
        <p:nvSpPr>
          <p:cNvPr id="10" name="TextBox 10"/>
          <p:cNvSpPr txBox="1"/>
          <p:nvPr/>
        </p:nvSpPr>
        <p:spPr>
          <a:xfrm>
            <a:off x="3733800" y="247225"/>
            <a:ext cx="10835303" cy="1436291"/>
          </a:xfrm>
          <a:prstGeom prst="rect">
            <a:avLst/>
          </a:prstGeom>
        </p:spPr>
        <p:txBody>
          <a:bodyPr wrap="square" lIns="0" tIns="0" rIns="0" bIns="0" rtlCol="0" anchor="t">
            <a:spAutoFit/>
          </a:bodyPr>
          <a:lstStyle/>
          <a:p>
            <a:pPr algn="ctr">
              <a:lnSpc>
                <a:spcPts val="11200"/>
              </a:lnSpc>
            </a:pPr>
            <a:r>
              <a:rPr lang="en-US" sz="8000" b="1" dirty="0">
                <a:solidFill>
                  <a:srgbClr val="042B60"/>
                </a:solidFill>
                <a:latin typeface="Canva Sans Bold"/>
                <a:ea typeface="Canva Sans Bold"/>
                <a:cs typeface="Canva Sans Bold"/>
                <a:sym typeface="Canva Sans Bold"/>
              </a:rPr>
              <a:t>The School Criteria</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996113" y="33211"/>
            <a:ext cx="1515157" cy="1399454"/>
          </a:xfrm>
          <a:custGeom>
            <a:avLst/>
            <a:gdLst/>
            <a:ahLst/>
            <a:cxnLst/>
            <a:rect l="l" t="t" r="r" b="b"/>
            <a:pathLst>
              <a:path w="1515157" h="1399454">
                <a:moveTo>
                  <a:pt x="0" y="0"/>
                </a:moveTo>
                <a:lnTo>
                  <a:pt x="1515157" y="0"/>
                </a:lnTo>
                <a:lnTo>
                  <a:pt x="1515157" y="1399454"/>
                </a:lnTo>
                <a:lnTo>
                  <a:pt x="0" y="1399454"/>
                </a:lnTo>
                <a:lnTo>
                  <a:pt x="0" y="0"/>
                </a:lnTo>
                <a:close/>
              </a:path>
            </a:pathLst>
          </a:custGeom>
          <a:blipFill>
            <a:blip r:embed="rId2">
              <a:alphaModFix amt="60000"/>
              <a:extLst>
                <a:ext uri="{96DAC541-7B7A-43D3-8B79-37D633B846F1}">
                  <asvg:svgBlip xmlns:asvg="http://schemas.microsoft.com/office/drawing/2016/SVG/main" xmlns="" r:embed="rId3"/>
                </a:ext>
              </a:extLst>
            </a:blip>
            <a:stretch>
              <a:fillRect/>
            </a:stretch>
          </a:blipFill>
        </p:spPr>
      </p:sp>
      <p:sp>
        <p:nvSpPr>
          <p:cNvPr id="3" name="Freeform 3"/>
          <p:cNvSpPr/>
          <p:nvPr/>
        </p:nvSpPr>
        <p:spPr>
          <a:xfrm rot="7200000">
            <a:off x="13938425" y="-50936"/>
            <a:ext cx="1549319" cy="1431008"/>
          </a:xfrm>
          <a:custGeom>
            <a:avLst/>
            <a:gdLst/>
            <a:ahLst/>
            <a:cxnLst/>
            <a:rect l="l" t="t" r="r" b="b"/>
            <a:pathLst>
              <a:path w="1549319" h="1431008">
                <a:moveTo>
                  <a:pt x="0" y="0"/>
                </a:moveTo>
                <a:lnTo>
                  <a:pt x="1549319" y="0"/>
                </a:lnTo>
                <a:lnTo>
                  <a:pt x="1549319" y="1431008"/>
                </a:lnTo>
                <a:lnTo>
                  <a:pt x="0" y="1431008"/>
                </a:lnTo>
                <a:lnTo>
                  <a:pt x="0" y="0"/>
                </a:lnTo>
                <a:close/>
              </a:path>
            </a:pathLst>
          </a:custGeom>
          <a:blipFill>
            <a:blip r:embed="rId4">
              <a:alphaModFix amt="60000"/>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7810543" y="9479783"/>
            <a:ext cx="6185571" cy="5713218"/>
          </a:xfrm>
          <a:custGeom>
            <a:avLst/>
            <a:gdLst/>
            <a:ahLst/>
            <a:cxnLst/>
            <a:rect l="l" t="t" r="r" b="b"/>
            <a:pathLst>
              <a:path w="6185571" h="5713218">
                <a:moveTo>
                  <a:pt x="0" y="0"/>
                </a:moveTo>
                <a:lnTo>
                  <a:pt x="6185570" y="0"/>
                </a:lnTo>
                <a:lnTo>
                  <a:pt x="6185570" y="5713218"/>
                </a:lnTo>
                <a:lnTo>
                  <a:pt x="0" y="5713218"/>
                </a:lnTo>
                <a:lnTo>
                  <a:pt x="0" y="0"/>
                </a:lnTo>
                <a:close/>
              </a:path>
            </a:pathLst>
          </a:custGeom>
          <a:blipFill>
            <a:blip r:embed="rId4">
              <a:alphaModFix amt="60000"/>
              <a:extLst>
                <a:ext uri="{96DAC541-7B7A-43D3-8B79-37D633B846F1}">
                  <asvg:svgBlip xmlns:asvg="http://schemas.microsoft.com/office/drawing/2016/SVG/main" xmlns="" r:embed="rId5"/>
                </a:ext>
              </a:extLst>
            </a:blip>
            <a:stretch>
              <a:fillRect/>
            </a:stretch>
          </a:blipFill>
        </p:spPr>
      </p:sp>
      <p:sp>
        <p:nvSpPr>
          <p:cNvPr id="5" name="Freeform 5"/>
          <p:cNvSpPr/>
          <p:nvPr/>
        </p:nvSpPr>
        <p:spPr>
          <a:xfrm rot="7200000">
            <a:off x="6045879" y="9043732"/>
            <a:ext cx="6325037" cy="5842034"/>
          </a:xfrm>
          <a:custGeom>
            <a:avLst/>
            <a:gdLst/>
            <a:ahLst/>
            <a:cxnLst/>
            <a:rect l="l" t="t" r="r" b="b"/>
            <a:pathLst>
              <a:path w="6325037" h="5842034">
                <a:moveTo>
                  <a:pt x="0" y="0"/>
                </a:moveTo>
                <a:lnTo>
                  <a:pt x="6325037" y="0"/>
                </a:lnTo>
                <a:lnTo>
                  <a:pt x="6325037" y="5842034"/>
                </a:lnTo>
                <a:lnTo>
                  <a:pt x="0" y="5842034"/>
                </a:lnTo>
                <a:lnTo>
                  <a:pt x="0" y="0"/>
                </a:lnTo>
                <a:close/>
              </a:path>
            </a:pathLst>
          </a:custGeom>
          <a:blipFill>
            <a:blip r:embed="rId2">
              <a:alphaModFix amt="60000"/>
              <a:extLst>
                <a:ext uri="{96DAC541-7B7A-43D3-8B79-37D633B846F1}">
                  <asvg:svgBlip xmlns:asvg="http://schemas.microsoft.com/office/drawing/2016/SVG/main" xmlns="" r:embed="rId3"/>
                </a:ext>
              </a:extLst>
            </a:blip>
            <a:stretch>
              <a:fillRect/>
            </a:stretch>
          </a:blipFill>
        </p:spPr>
      </p:sp>
      <p:sp>
        <p:nvSpPr>
          <p:cNvPr id="6" name="Freeform 6"/>
          <p:cNvSpPr/>
          <p:nvPr/>
        </p:nvSpPr>
        <p:spPr>
          <a:xfrm>
            <a:off x="7934318" y="-3909051"/>
            <a:ext cx="6185571" cy="5713218"/>
          </a:xfrm>
          <a:custGeom>
            <a:avLst/>
            <a:gdLst/>
            <a:ahLst/>
            <a:cxnLst/>
            <a:rect l="l" t="t" r="r" b="b"/>
            <a:pathLst>
              <a:path w="6185571" h="5713218">
                <a:moveTo>
                  <a:pt x="0" y="0"/>
                </a:moveTo>
                <a:lnTo>
                  <a:pt x="6185570" y="0"/>
                </a:lnTo>
                <a:lnTo>
                  <a:pt x="6185570" y="5713218"/>
                </a:lnTo>
                <a:lnTo>
                  <a:pt x="0" y="5713218"/>
                </a:lnTo>
                <a:lnTo>
                  <a:pt x="0" y="0"/>
                </a:lnTo>
                <a:close/>
              </a:path>
            </a:pathLst>
          </a:custGeom>
          <a:blipFill>
            <a:blip r:embed="rId2">
              <a:alphaModFix amt="60000"/>
              <a:extLst>
                <a:ext uri="{96DAC541-7B7A-43D3-8B79-37D633B846F1}">
                  <asvg:svgBlip xmlns:asvg="http://schemas.microsoft.com/office/drawing/2016/SVG/main" xmlns="" r:embed="rId3"/>
                </a:ext>
              </a:extLst>
            </a:blip>
            <a:stretch>
              <a:fillRect/>
            </a:stretch>
          </a:blipFill>
        </p:spPr>
      </p:sp>
      <p:sp>
        <p:nvSpPr>
          <p:cNvPr id="7" name="Freeform 7"/>
          <p:cNvSpPr/>
          <p:nvPr/>
        </p:nvSpPr>
        <p:spPr>
          <a:xfrm rot="7200000">
            <a:off x="5578700" y="-3285076"/>
            <a:ext cx="6325037" cy="5842034"/>
          </a:xfrm>
          <a:custGeom>
            <a:avLst/>
            <a:gdLst/>
            <a:ahLst/>
            <a:cxnLst/>
            <a:rect l="l" t="t" r="r" b="b"/>
            <a:pathLst>
              <a:path w="6325037" h="5842034">
                <a:moveTo>
                  <a:pt x="0" y="0"/>
                </a:moveTo>
                <a:lnTo>
                  <a:pt x="6325037" y="0"/>
                </a:lnTo>
                <a:lnTo>
                  <a:pt x="6325037" y="5842034"/>
                </a:lnTo>
                <a:lnTo>
                  <a:pt x="0" y="5842034"/>
                </a:lnTo>
                <a:lnTo>
                  <a:pt x="0" y="0"/>
                </a:lnTo>
                <a:close/>
              </a:path>
            </a:pathLst>
          </a:custGeom>
          <a:blipFill>
            <a:blip r:embed="rId4">
              <a:alphaModFix amt="60000"/>
              <a:extLst>
                <a:ext uri="{96DAC541-7B7A-43D3-8B79-37D633B846F1}">
                  <asvg:svgBlip xmlns:asvg="http://schemas.microsoft.com/office/drawing/2016/SVG/main" xmlns="" r:embed="rId5"/>
                </a:ext>
              </a:extLst>
            </a:blip>
            <a:stretch>
              <a:fillRect/>
            </a:stretch>
          </a:blipFill>
        </p:spPr>
      </p:sp>
      <p:sp>
        <p:nvSpPr>
          <p:cNvPr id="8" name="Freeform 8"/>
          <p:cNvSpPr/>
          <p:nvPr/>
        </p:nvSpPr>
        <p:spPr>
          <a:xfrm>
            <a:off x="1732540" y="9479783"/>
            <a:ext cx="1515157" cy="1399454"/>
          </a:xfrm>
          <a:custGeom>
            <a:avLst/>
            <a:gdLst/>
            <a:ahLst/>
            <a:cxnLst/>
            <a:rect l="l" t="t" r="r" b="b"/>
            <a:pathLst>
              <a:path w="1515157" h="1399454">
                <a:moveTo>
                  <a:pt x="0" y="0"/>
                </a:moveTo>
                <a:lnTo>
                  <a:pt x="1515157" y="0"/>
                </a:lnTo>
                <a:lnTo>
                  <a:pt x="1515157" y="1399454"/>
                </a:lnTo>
                <a:lnTo>
                  <a:pt x="0" y="1399454"/>
                </a:lnTo>
                <a:lnTo>
                  <a:pt x="0" y="0"/>
                </a:lnTo>
                <a:close/>
              </a:path>
            </a:pathLst>
          </a:custGeom>
          <a:blipFill>
            <a:blip r:embed="rId2">
              <a:alphaModFix amt="60000"/>
              <a:extLst>
                <a:ext uri="{96DAC541-7B7A-43D3-8B79-37D633B846F1}">
                  <asvg:svgBlip xmlns:asvg="http://schemas.microsoft.com/office/drawing/2016/SVG/main" xmlns="" r:embed="rId3"/>
                </a:ext>
              </a:extLst>
            </a:blip>
            <a:stretch>
              <a:fillRect/>
            </a:stretch>
          </a:blipFill>
        </p:spPr>
      </p:sp>
      <p:sp>
        <p:nvSpPr>
          <p:cNvPr id="9" name="Freeform 9"/>
          <p:cNvSpPr/>
          <p:nvPr/>
        </p:nvSpPr>
        <p:spPr>
          <a:xfrm rot="7200000">
            <a:off x="1674851" y="9395635"/>
            <a:ext cx="1549319" cy="1431008"/>
          </a:xfrm>
          <a:custGeom>
            <a:avLst/>
            <a:gdLst/>
            <a:ahLst/>
            <a:cxnLst/>
            <a:rect l="l" t="t" r="r" b="b"/>
            <a:pathLst>
              <a:path w="1549319" h="1431008">
                <a:moveTo>
                  <a:pt x="0" y="0"/>
                </a:moveTo>
                <a:lnTo>
                  <a:pt x="1549319" y="0"/>
                </a:lnTo>
                <a:lnTo>
                  <a:pt x="1549319" y="1431008"/>
                </a:lnTo>
                <a:lnTo>
                  <a:pt x="0" y="1431008"/>
                </a:lnTo>
                <a:lnTo>
                  <a:pt x="0" y="0"/>
                </a:lnTo>
                <a:close/>
              </a:path>
            </a:pathLst>
          </a:custGeom>
          <a:blipFill>
            <a:blip r:embed="rId4">
              <a:alphaModFix amt="60000"/>
              <a:extLst>
                <a:ext uri="{96DAC541-7B7A-43D3-8B79-37D633B846F1}">
                  <asvg:svgBlip xmlns:asvg="http://schemas.microsoft.com/office/drawing/2016/SVG/main" xmlns="" r:embed="rId5"/>
                </a:ext>
              </a:extLst>
            </a:blip>
            <a:stretch>
              <a:fillRect/>
            </a:stretch>
          </a:blipFill>
        </p:spPr>
      </p:sp>
      <p:sp>
        <p:nvSpPr>
          <p:cNvPr id="10" name="TextBox 10"/>
          <p:cNvSpPr txBox="1"/>
          <p:nvPr/>
        </p:nvSpPr>
        <p:spPr>
          <a:xfrm>
            <a:off x="685800" y="2664878"/>
            <a:ext cx="16635510" cy="5987234"/>
          </a:xfrm>
          <a:prstGeom prst="rect">
            <a:avLst/>
          </a:prstGeom>
        </p:spPr>
        <p:txBody>
          <a:bodyPr lIns="0" tIns="0" rIns="0" bIns="0" rtlCol="0" anchor="t">
            <a:spAutoFit/>
          </a:bodyPr>
          <a:lstStyle/>
          <a:p>
            <a:pPr algn="ctr">
              <a:lnSpc>
                <a:spcPts val="2844"/>
              </a:lnSpc>
            </a:pPr>
            <a:r>
              <a:rPr lang="en-US" sz="2032" dirty="0">
                <a:solidFill>
                  <a:srgbClr val="042B60"/>
                </a:solidFill>
                <a:latin typeface="Canva Sans"/>
                <a:ea typeface="Canva Sans"/>
                <a:cs typeface="Canva Sans"/>
                <a:sym typeface="Canva Sans"/>
              </a:rPr>
              <a:t>These provisions apply to all new applications, joining Year 7 between 1st September 2026 and 31st August 2027 </a:t>
            </a:r>
          </a:p>
          <a:p>
            <a:pPr algn="just">
              <a:lnSpc>
                <a:spcPts val="2844"/>
              </a:lnSpc>
            </a:pPr>
            <a:endParaRPr lang="en-US" sz="2032" dirty="0">
              <a:solidFill>
                <a:srgbClr val="042B60"/>
              </a:solidFill>
              <a:latin typeface="Canva Sans"/>
              <a:ea typeface="Canva Sans"/>
              <a:cs typeface="Canva Sans"/>
              <a:sym typeface="Canva Sans"/>
            </a:endParaRPr>
          </a:p>
          <a:p>
            <a:pPr marL="438734" lvl="1" indent="-219367" algn="just">
              <a:lnSpc>
                <a:spcPts val="2844"/>
              </a:lnSpc>
              <a:buFont typeface="Arial"/>
              <a:buChar char="•"/>
            </a:pPr>
            <a:r>
              <a:rPr lang="en-US" sz="2032" dirty="0">
                <a:solidFill>
                  <a:srgbClr val="042B60"/>
                </a:solidFill>
                <a:latin typeface="Canva Sans"/>
                <a:ea typeface="Canva Sans"/>
                <a:cs typeface="Canva Sans"/>
                <a:sym typeface="Canva Sans"/>
              </a:rPr>
              <a:t>In accordance with the Admissions Code and in common with all schools, places are first allocated to children who have an Education, Health and Care Plan (EHCP). Parents wishing to apply for such a place, including all places in the Pears Special Resource Provision (PSRP), must do so through their Local Authority</a:t>
            </a:r>
          </a:p>
          <a:p>
            <a:pPr algn="just">
              <a:lnSpc>
                <a:spcPts val="2844"/>
              </a:lnSpc>
            </a:pPr>
            <a:endParaRPr lang="en-US" sz="2032" dirty="0">
              <a:solidFill>
                <a:srgbClr val="042B60"/>
              </a:solidFill>
              <a:latin typeface="Canva Sans"/>
              <a:ea typeface="Canva Sans"/>
              <a:cs typeface="Canva Sans"/>
              <a:sym typeface="Canva Sans"/>
            </a:endParaRPr>
          </a:p>
          <a:p>
            <a:pPr algn="just">
              <a:lnSpc>
                <a:spcPts val="2844"/>
              </a:lnSpc>
            </a:pPr>
            <a:r>
              <a:rPr lang="en-US" sz="2032" b="1" dirty="0">
                <a:solidFill>
                  <a:srgbClr val="042B60"/>
                </a:solidFill>
                <a:latin typeface="Canva Sans Bold"/>
                <a:ea typeface="Canva Sans Bold"/>
                <a:cs typeface="Canva Sans Bold"/>
                <a:sym typeface="Canva Sans Bold"/>
              </a:rPr>
              <a:t>Collecting CRP Points</a:t>
            </a:r>
          </a:p>
          <a:p>
            <a:pPr algn="just">
              <a:lnSpc>
                <a:spcPts val="2844"/>
              </a:lnSpc>
            </a:pPr>
            <a:endParaRPr lang="en-US" sz="2032" b="1" dirty="0">
              <a:solidFill>
                <a:srgbClr val="042B60"/>
              </a:solidFill>
              <a:latin typeface="Canva Sans Bold"/>
              <a:ea typeface="Canva Sans Bold"/>
              <a:cs typeface="Canva Sans Bold"/>
              <a:sym typeface="Canva Sans Bold"/>
            </a:endParaRPr>
          </a:p>
          <a:p>
            <a:pPr marL="438734" lvl="1" indent="-219367" algn="just">
              <a:lnSpc>
                <a:spcPts val="2844"/>
              </a:lnSpc>
              <a:buFont typeface="Arial"/>
              <a:buChar char="•"/>
            </a:pPr>
            <a:r>
              <a:rPr lang="en-US" sz="2032" dirty="0">
                <a:solidFill>
                  <a:srgbClr val="042B60"/>
                </a:solidFill>
                <a:latin typeface="Canva Sans"/>
                <a:ea typeface="Canva Sans"/>
                <a:cs typeface="Canva Sans"/>
                <a:sym typeface="Canva Sans"/>
              </a:rPr>
              <a:t>You qualify if you or your child have attended at least</a:t>
            </a:r>
            <a:r>
              <a:rPr lang="en-US" sz="2032" b="1" dirty="0">
                <a:solidFill>
                  <a:srgbClr val="042B60"/>
                </a:solidFill>
                <a:latin typeface="Canva Sans Bold"/>
                <a:ea typeface="Canva Sans Bold"/>
                <a:cs typeface="Canva Sans Bold"/>
                <a:sym typeface="Canva Sans Bold"/>
              </a:rPr>
              <a:t> 4 actual synagogue services in the six months</a:t>
            </a:r>
            <a:r>
              <a:rPr lang="en-US" sz="2032" dirty="0">
                <a:solidFill>
                  <a:srgbClr val="042B60"/>
                </a:solidFill>
                <a:latin typeface="Canva Sans"/>
                <a:ea typeface="Canva Sans"/>
                <a:cs typeface="Canva Sans"/>
                <a:sym typeface="Canva Sans"/>
              </a:rPr>
              <a:t> prior to your application</a:t>
            </a:r>
          </a:p>
          <a:p>
            <a:pPr marL="438734" lvl="1" indent="-219367" algn="just">
              <a:lnSpc>
                <a:spcPts val="2844"/>
              </a:lnSpc>
              <a:buFont typeface="Arial"/>
              <a:buChar char="•"/>
            </a:pPr>
            <a:r>
              <a:rPr lang="en-US" sz="2032" b="1" dirty="0">
                <a:solidFill>
                  <a:srgbClr val="042B60"/>
                </a:solidFill>
                <a:latin typeface="Canva Sans Bold"/>
                <a:ea typeface="Canva Sans Bold"/>
                <a:cs typeface="Canva Sans Bold"/>
                <a:sym typeface="Canva Sans Bold"/>
              </a:rPr>
              <a:t>Or</a:t>
            </a:r>
            <a:r>
              <a:rPr lang="en-US" sz="2032" dirty="0">
                <a:solidFill>
                  <a:srgbClr val="042B60"/>
                </a:solidFill>
                <a:latin typeface="Canva Sans"/>
                <a:ea typeface="Canva Sans"/>
                <a:cs typeface="Canva Sans"/>
                <a:sym typeface="Canva Sans"/>
              </a:rPr>
              <a:t> child engaged in formal </a:t>
            </a:r>
            <a:r>
              <a:rPr lang="en-US" sz="2032" b="1" dirty="0">
                <a:solidFill>
                  <a:srgbClr val="042B60"/>
                </a:solidFill>
                <a:latin typeface="Canva Sans Bold"/>
                <a:ea typeface="Canva Sans Bold"/>
                <a:cs typeface="Canva Sans Bold"/>
                <a:sym typeface="Canva Sans Bold"/>
              </a:rPr>
              <a:t>Jewish education</a:t>
            </a:r>
            <a:r>
              <a:rPr lang="en-US" sz="2032" dirty="0">
                <a:solidFill>
                  <a:srgbClr val="042B60"/>
                </a:solidFill>
                <a:latin typeface="Canva Sans"/>
                <a:ea typeface="Canva Sans"/>
                <a:cs typeface="Canva Sans"/>
                <a:sym typeface="Canva Sans"/>
              </a:rPr>
              <a:t> (either provided at a Jewish school, </a:t>
            </a:r>
            <a:r>
              <a:rPr lang="en-US" sz="2032" dirty="0" err="1">
                <a:solidFill>
                  <a:srgbClr val="042B60"/>
                </a:solidFill>
                <a:latin typeface="Canva Sans"/>
                <a:ea typeface="Canva Sans"/>
                <a:cs typeface="Canva Sans"/>
                <a:sym typeface="Canva Sans"/>
              </a:rPr>
              <a:t>Cheder</a:t>
            </a:r>
            <a:r>
              <a:rPr lang="en-US" sz="2032" dirty="0">
                <a:solidFill>
                  <a:srgbClr val="042B60"/>
                </a:solidFill>
                <a:latin typeface="Canva Sans"/>
                <a:ea typeface="Canva Sans"/>
                <a:cs typeface="Canva Sans"/>
                <a:sym typeface="Canva Sans"/>
              </a:rPr>
              <a:t>/Hebrew school (or equivalent), synagogue or by a tutor on at </a:t>
            </a:r>
            <a:r>
              <a:rPr lang="en-US" sz="2032" b="1" dirty="0">
                <a:solidFill>
                  <a:srgbClr val="042B60"/>
                </a:solidFill>
                <a:latin typeface="Canva Sans Bold"/>
                <a:ea typeface="Canva Sans Bold"/>
                <a:cs typeface="Canva Sans Bold"/>
                <a:sym typeface="Canva Sans Bold"/>
              </a:rPr>
              <a:t>least 3 occasions</a:t>
            </a:r>
            <a:r>
              <a:rPr lang="en-US" sz="2032" dirty="0">
                <a:solidFill>
                  <a:srgbClr val="042B60"/>
                </a:solidFill>
                <a:latin typeface="Canva Sans"/>
                <a:ea typeface="Canva Sans"/>
                <a:cs typeface="Canva Sans"/>
                <a:sym typeface="Canva Sans"/>
              </a:rPr>
              <a:t> in the six months prior to this application.</a:t>
            </a:r>
          </a:p>
          <a:p>
            <a:pPr marL="438734" lvl="1" indent="-219367" algn="just">
              <a:lnSpc>
                <a:spcPts val="2844"/>
              </a:lnSpc>
              <a:buFont typeface="Arial"/>
              <a:buChar char="•"/>
            </a:pPr>
            <a:r>
              <a:rPr lang="en-US" sz="2032" b="1" dirty="0">
                <a:solidFill>
                  <a:srgbClr val="042B60"/>
                </a:solidFill>
                <a:latin typeface="Canva Sans Bold"/>
                <a:ea typeface="Canva Sans Bold"/>
                <a:cs typeface="Canva Sans Bold"/>
                <a:sym typeface="Canva Sans Bold"/>
              </a:rPr>
              <a:t>Or</a:t>
            </a:r>
            <a:r>
              <a:rPr lang="en-US" sz="2032" dirty="0">
                <a:solidFill>
                  <a:srgbClr val="042B60"/>
                </a:solidFill>
                <a:latin typeface="Canva Sans"/>
                <a:ea typeface="Canva Sans"/>
                <a:cs typeface="Canva Sans"/>
                <a:sym typeface="Canva Sans"/>
              </a:rPr>
              <a:t> you or your child been involved in a </a:t>
            </a:r>
            <a:r>
              <a:rPr lang="en-US" sz="2032" b="1" dirty="0">
                <a:solidFill>
                  <a:srgbClr val="042B60"/>
                </a:solidFill>
                <a:latin typeface="Canva Sans Bold"/>
                <a:ea typeface="Canva Sans Bold"/>
                <a:cs typeface="Canva Sans Bold"/>
                <a:sym typeface="Canva Sans Bold"/>
              </a:rPr>
              <a:t>volunteer capacity</a:t>
            </a:r>
            <a:r>
              <a:rPr lang="en-US" sz="2032" dirty="0">
                <a:solidFill>
                  <a:srgbClr val="042B60"/>
                </a:solidFill>
                <a:latin typeface="Canva Sans"/>
                <a:ea typeface="Canva Sans"/>
                <a:cs typeface="Canva Sans"/>
                <a:sym typeface="Canva Sans"/>
              </a:rPr>
              <a:t> in any Jewish communal, charitable or welfare activity (with no financial value or practical benefit to </a:t>
            </a:r>
            <a:r>
              <a:rPr lang="en-US" sz="2032" dirty="0" err="1">
                <a:solidFill>
                  <a:srgbClr val="042B60"/>
                </a:solidFill>
                <a:latin typeface="Canva Sans"/>
                <a:ea typeface="Canva Sans"/>
                <a:cs typeface="Canva Sans"/>
                <a:sym typeface="Canva Sans"/>
              </a:rPr>
              <a:t>JCoSS</a:t>
            </a:r>
            <a:r>
              <a:rPr lang="en-US" sz="2032" dirty="0">
                <a:solidFill>
                  <a:srgbClr val="042B60"/>
                </a:solidFill>
                <a:latin typeface="Canva Sans"/>
                <a:ea typeface="Canva Sans"/>
                <a:cs typeface="Canva Sans"/>
                <a:sym typeface="Canva Sans"/>
              </a:rPr>
              <a:t> or any associated body) on at </a:t>
            </a:r>
            <a:r>
              <a:rPr lang="en-US" sz="2032" b="1" dirty="0">
                <a:solidFill>
                  <a:srgbClr val="042B60"/>
                </a:solidFill>
                <a:latin typeface="Canva Sans Bold"/>
                <a:ea typeface="Canva Sans Bold"/>
                <a:cs typeface="Canva Sans Bold"/>
                <a:sym typeface="Canva Sans Bold"/>
              </a:rPr>
              <a:t>least 3 occasions</a:t>
            </a:r>
            <a:r>
              <a:rPr lang="en-US" sz="2032" dirty="0">
                <a:solidFill>
                  <a:srgbClr val="042B60"/>
                </a:solidFill>
                <a:latin typeface="Canva Sans"/>
                <a:ea typeface="Canva Sans"/>
                <a:cs typeface="Canva Sans"/>
                <a:sym typeface="Canva Sans"/>
              </a:rPr>
              <a:t> in the six months prior to your application.</a:t>
            </a:r>
          </a:p>
          <a:p>
            <a:pPr marL="438734" lvl="1" indent="-219367" algn="just">
              <a:lnSpc>
                <a:spcPts val="2844"/>
              </a:lnSpc>
              <a:buFont typeface="Arial"/>
              <a:buChar char="•"/>
            </a:pPr>
            <a:r>
              <a:rPr lang="en-US" sz="2032" dirty="0">
                <a:solidFill>
                  <a:srgbClr val="042B60"/>
                </a:solidFill>
                <a:latin typeface="Canva Sans"/>
                <a:ea typeface="Canva Sans"/>
                <a:cs typeface="Canva Sans"/>
                <a:sym typeface="Canva Sans"/>
              </a:rPr>
              <a:t>Other-faith Children. These are children who demonstrate, or of whom at least one parent demonstrates, commitment to a faith or involvement in </a:t>
            </a:r>
            <a:r>
              <a:rPr lang="en-US" sz="2032" dirty="0" err="1">
                <a:solidFill>
                  <a:srgbClr val="042B60"/>
                </a:solidFill>
                <a:latin typeface="Canva Sans"/>
                <a:ea typeface="Canva Sans"/>
                <a:cs typeface="Canva Sans"/>
                <a:sym typeface="Canva Sans"/>
              </a:rPr>
              <a:t>recognised</a:t>
            </a:r>
            <a:r>
              <a:rPr lang="en-US" sz="2032" dirty="0">
                <a:solidFill>
                  <a:srgbClr val="042B60"/>
                </a:solidFill>
                <a:latin typeface="Canva Sans"/>
                <a:ea typeface="Canva Sans"/>
                <a:cs typeface="Canva Sans"/>
                <a:sym typeface="Canva Sans"/>
              </a:rPr>
              <a:t> religious activities. This will be assessed by documentary evidence of attendance by the child or by a parent/</a:t>
            </a:r>
            <a:r>
              <a:rPr lang="en-US" sz="2032" dirty="0" err="1">
                <a:solidFill>
                  <a:srgbClr val="042B60"/>
                </a:solidFill>
                <a:latin typeface="Canva Sans"/>
                <a:ea typeface="Canva Sans"/>
                <a:cs typeface="Canva Sans"/>
                <a:sym typeface="Canva Sans"/>
              </a:rPr>
              <a:t>carer</a:t>
            </a:r>
            <a:r>
              <a:rPr lang="en-US" sz="2032" dirty="0">
                <a:solidFill>
                  <a:srgbClr val="042B60"/>
                </a:solidFill>
                <a:latin typeface="Canva Sans"/>
                <a:ea typeface="Canva Sans"/>
                <a:cs typeface="Canva Sans"/>
                <a:sym typeface="Canva Sans"/>
              </a:rPr>
              <a:t> at a minimum of 4 religious services in the six months prior to the application.  </a:t>
            </a:r>
          </a:p>
        </p:txBody>
      </p:sp>
      <p:sp>
        <p:nvSpPr>
          <p:cNvPr id="12" name="TextBox 12"/>
          <p:cNvSpPr txBox="1"/>
          <p:nvPr/>
        </p:nvSpPr>
        <p:spPr>
          <a:xfrm>
            <a:off x="7450301" y="566408"/>
            <a:ext cx="3516191" cy="2872581"/>
          </a:xfrm>
          <a:prstGeom prst="rect">
            <a:avLst/>
          </a:prstGeom>
        </p:spPr>
        <p:txBody>
          <a:bodyPr wrap="square" lIns="0" tIns="0" rIns="0" bIns="0" rtlCol="0" anchor="t">
            <a:spAutoFit/>
          </a:bodyPr>
          <a:lstStyle/>
          <a:p>
            <a:pPr algn="ctr">
              <a:lnSpc>
                <a:spcPts val="11200"/>
              </a:lnSpc>
            </a:pPr>
            <a:r>
              <a:rPr lang="en-US" sz="8000" b="1" dirty="0" err="1">
                <a:solidFill>
                  <a:srgbClr val="042B60"/>
                </a:solidFill>
                <a:latin typeface="Canva Sans Bold"/>
                <a:ea typeface="Canva Sans Bold"/>
                <a:cs typeface="Canva Sans Bold"/>
                <a:sym typeface="Canva Sans Bold"/>
              </a:rPr>
              <a:t>JCoSS</a:t>
            </a:r>
            <a:endParaRPr lang="en-US" sz="8000" b="1" dirty="0">
              <a:solidFill>
                <a:srgbClr val="042B60"/>
              </a:solidFill>
              <a:latin typeface="Canva Sans Bold"/>
              <a:ea typeface="Canva Sans Bold"/>
              <a:cs typeface="Canva Sans Bold"/>
              <a:sym typeface="Canva Sans Bold"/>
            </a:endParaRPr>
          </a:p>
          <a:p>
            <a:pPr algn="ctr">
              <a:lnSpc>
                <a:spcPts val="11200"/>
              </a:lnSpc>
            </a:pPr>
            <a:endParaRPr lang="en-US" sz="8000" b="1" dirty="0">
              <a:solidFill>
                <a:srgbClr val="042B60"/>
              </a:solidFill>
              <a:latin typeface="Canva Sans Bold"/>
              <a:ea typeface="Canva Sans Bold"/>
              <a:cs typeface="Canva Sans Bold"/>
              <a:sym typeface="Canva Sans Bold"/>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1752</Words>
  <Application>Microsoft Office PowerPoint</Application>
  <PresentationFormat>Custom</PresentationFormat>
  <Paragraphs>149</Paragraphs>
  <Slides>15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Now</vt:lpstr>
      <vt:lpstr>Calibri</vt:lpstr>
      <vt:lpstr>Canva Sans Bold</vt:lpstr>
      <vt:lpstr>Now Bold</vt:lpstr>
      <vt:lpstr>Arial</vt:lpstr>
      <vt:lpstr>Canva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EHRS Gets the point! Secondary presentation</dc:title>
  <dc:creator>Trishna Malam</dc:creator>
  <cp:lastModifiedBy>Trishna Malam</cp:lastModifiedBy>
  <cp:revision>2</cp:revision>
  <dcterms:created xsi:type="dcterms:W3CDTF">2006-08-16T00:00:00Z</dcterms:created>
  <dcterms:modified xsi:type="dcterms:W3CDTF">2025-03-26T13:56:35Z</dcterms:modified>
  <dc:identifier>DAF8e3f9ijs</dc:identifier>
</cp:coreProperties>
</file>