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4"/>
  </p:sldMasterIdLst>
  <p:sldIdLst>
    <p:sldId id="256" r:id="rId5"/>
    <p:sldId id="257" r:id="rId6"/>
    <p:sldId id="269" r:id="rId7"/>
    <p:sldId id="258" r:id="rId8"/>
    <p:sldId id="265" r:id="rId9"/>
    <p:sldId id="260" r:id="rId10"/>
    <p:sldId id="261" r:id="rId11"/>
    <p:sldId id="267" r:id="rId12"/>
    <p:sldId id="268" r:id="rId13"/>
    <p:sldId id="270" r:id="rId14"/>
    <p:sldId id="263" r:id="rId15"/>
    <p:sldId id="266"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8A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A9AFE1-8848-C564-C26F-2300D1E9533D}" v="312" dt="2023-03-30T09:54:37.724"/>
    <p1510:client id="{2FD66D6B-AD19-F17C-1D0E-90D1E41D99DE}" v="5" dt="2023-03-23T17:57:35.958"/>
    <p1510:client id="{494E6821-5C19-0F2B-3B96-09DE92496489}" v="20" dt="2023-03-22T13:43:33.338"/>
    <p1510:client id="{89A7234F-E29E-BA7B-1636-E9825E8F99A7}" v="7" dt="2023-03-23T17:55:59.191"/>
    <p1510:client id="{911EF07E-9574-A1D4-C700-5B2024D381F1}" v="62" dt="2023-03-22T14:42:29.035"/>
    <p1510:client id="{EDC1CFF4-3224-3BAE-505F-943C59105CCC}" v="3" dt="2023-03-29T10:00:04.6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44" autoAdjust="0"/>
    <p:restoredTop sz="94660"/>
  </p:normalViewPr>
  <p:slideViewPr>
    <p:cSldViewPr snapToGrid="0">
      <p:cViewPr varScale="1">
        <p:scale>
          <a:sx n="65" d="100"/>
          <a:sy n="65" d="100"/>
        </p:scale>
        <p:origin x="68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diagrams/_rels/data1.xml.rels><?xml version="1.0" encoding="UTF-8" standalone="yes"?>
<Relationships xmlns="http://schemas.openxmlformats.org/package/2006/relationships"><Relationship Id="rId1" Type="http://schemas.openxmlformats.org/officeDocument/2006/relationships/hyperlink" Target="mailto:education@ehrs.uk"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education@ehrs.uk"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B5B49E-FCA8-4F91-9A98-61DBFA5A8C1A}"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97684EFF-150A-432A-A673-663164E134C3}">
      <dgm:prSet/>
      <dgm:spPr/>
      <dgm:t>
        <a:bodyPr/>
        <a:lstStyle/>
        <a:p>
          <a:r>
            <a:rPr lang="en-US" b="1" dirty="0"/>
            <a:t>Registering</a:t>
          </a:r>
          <a:r>
            <a:rPr lang="en-US" dirty="0"/>
            <a:t> - We ask you to register with Guy Ronen in the EHRS Education team (</a:t>
          </a:r>
          <a:r>
            <a:rPr lang="en-US" dirty="0">
              <a:solidFill>
                <a:schemeClr val="bg1"/>
              </a:solidFill>
              <a:hlinkClick xmlns:r="http://schemas.openxmlformats.org/officeDocument/2006/relationships" r:id="rId1">
                <a:extLst>
                  <a:ext uri="{A12FA001-AC4F-418D-AE19-62706E023703}">
                    <ahyp:hlinkClr xmlns="" xmlns:ahyp="http://schemas.microsoft.com/office/drawing/2018/hyperlinkcolor" val="tx"/>
                  </a:ext>
                </a:extLst>
              </a:hlinkClick>
            </a:rPr>
            <a:t>education@ehrs.uk</a:t>
          </a:r>
          <a:r>
            <a:rPr lang="en-US" dirty="0">
              <a:solidFill>
                <a:schemeClr val="bg1"/>
              </a:solidFill>
            </a:rPr>
            <a:t> </a:t>
          </a:r>
          <a:r>
            <a:rPr lang="en-US" dirty="0"/>
            <a:t>or 0208-238 1012) that you are collecting points through EHRS and then he will support you with keeping a record of these attendances and assign a record card. </a:t>
          </a:r>
        </a:p>
      </dgm:t>
    </dgm:pt>
    <dgm:pt modelId="{D8F95114-800E-4721-98C5-1050A9078089}" type="parTrans" cxnId="{CBE7F528-D116-4515-BDB1-725DC8B102D8}">
      <dgm:prSet/>
      <dgm:spPr/>
      <dgm:t>
        <a:bodyPr/>
        <a:lstStyle/>
        <a:p>
          <a:endParaRPr lang="en-US"/>
        </a:p>
      </dgm:t>
    </dgm:pt>
    <dgm:pt modelId="{4EABB173-F2AE-47CB-97D6-56199B1E974D}" type="sibTrans" cxnId="{CBE7F528-D116-4515-BDB1-725DC8B102D8}">
      <dgm:prSet/>
      <dgm:spPr/>
      <dgm:t>
        <a:bodyPr/>
        <a:lstStyle/>
        <a:p>
          <a:endParaRPr lang="en-US"/>
        </a:p>
      </dgm:t>
    </dgm:pt>
    <dgm:pt modelId="{55467C45-02AA-4666-9F79-FCF515CA463B}">
      <dgm:prSet/>
      <dgm:spPr/>
      <dgm:t>
        <a:bodyPr/>
        <a:lstStyle/>
        <a:p>
          <a:r>
            <a:rPr lang="en-US" b="1" dirty="0"/>
            <a:t>Attendance </a:t>
          </a:r>
          <a:r>
            <a:rPr lang="en-US" dirty="0"/>
            <a:t>- We are very happy to help you collect CRP points to confirm you have attended services at EHRS. We will ask you to collect stickers for services attended in your child’s individual record cards. This will be given to you at your first attendance, then kept at the Shul for safe keeping! This will also be engaging for kids to collect and fill up their records. </a:t>
          </a:r>
        </a:p>
      </dgm:t>
    </dgm:pt>
    <dgm:pt modelId="{718A77D9-CD37-46F2-8C8A-D1AF71BA0142}" type="parTrans" cxnId="{C7CAAD7D-721F-4E4B-A271-D9529A26D508}">
      <dgm:prSet/>
      <dgm:spPr/>
      <dgm:t>
        <a:bodyPr/>
        <a:lstStyle/>
        <a:p>
          <a:endParaRPr lang="en-US"/>
        </a:p>
      </dgm:t>
    </dgm:pt>
    <dgm:pt modelId="{D1AD349F-5A4C-409A-AA26-E3C621749927}" type="sibTrans" cxnId="{C7CAAD7D-721F-4E4B-A271-D9529A26D508}">
      <dgm:prSet/>
      <dgm:spPr/>
      <dgm:t>
        <a:bodyPr/>
        <a:lstStyle/>
        <a:p>
          <a:endParaRPr lang="en-US"/>
        </a:p>
      </dgm:t>
    </dgm:pt>
    <dgm:pt modelId="{F3C01189-CCC3-4080-9D32-2FD1D726B6E9}">
      <dgm:prSet/>
      <dgm:spPr/>
      <dgm:t>
        <a:bodyPr/>
        <a:lstStyle/>
        <a:p>
          <a:r>
            <a:rPr lang="en-US" b="1" dirty="0"/>
            <a:t>Signing off</a:t>
          </a:r>
          <a:r>
            <a:rPr lang="en-US" dirty="0"/>
            <a:t> - The final stage is to get back in touch with Guy who will arrange for you to meet with one of our Rabbis who will use this record card to confirm your attendances required by the schools and will be delighted to speak with you and sign your form!</a:t>
          </a:r>
        </a:p>
      </dgm:t>
    </dgm:pt>
    <dgm:pt modelId="{1459D471-ED58-4366-90A9-76FC0F949B1B}" type="parTrans" cxnId="{5C627920-B581-491D-8A36-3C608FDEA522}">
      <dgm:prSet/>
      <dgm:spPr/>
      <dgm:t>
        <a:bodyPr/>
        <a:lstStyle/>
        <a:p>
          <a:endParaRPr lang="en-US"/>
        </a:p>
      </dgm:t>
    </dgm:pt>
    <dgm:pt modelId="{EDE12506-9CD0-46FA-8B2B-C76306868F67}" type="sibTrans" cxnId="{5C627920-B581-491D-8A36-3C608FDEA522}">
      <dgm:prSet/>
      <dgm:spPr/>
      <dgm:t>
        <a:bodyPr/>
        <a:lstStyle/>
        <a:p>
          <a:endParaRPr lang="en-US"/>
        </a:p>
      </dgm:t>
    </dgm:pt>
    <dgm:pt modelId="{A6CB805C-2D9E-4689-8F13-1B1BC369720E}" type="pres">
      <dgm:prSet presAssocID="{EBB5B49E-FCA8-4F91-9A98-61DBFA5A8C1A}" presName="Name0" presStyleCnt="0">
        <dgm:presLayoutVars>
          <dgm:dir/>
          <dgm:resizeHandles val="exact"/>
        </dgm:presLayoutVars>
      </dgm:prSet>
      <dgm:spPr/>
      <dgm:t>
        <a:bodyPr/>
        <a:lstStyle/>
        <a:p>
          <a:endParaRPr lang="en-US"/>
        </a:p>
      </dgm:t>
    </dgm:pt>
    <dgm:pt modelId="{9CB1B185-16E2-4FC8-8241-B7FD165AA9BB}" type="pres">
      <dgm:prSet presAssocID="{97684EFF-150A-432A-A673-663164E134C3}" presName="node" presStyleLbl="node1" presStyleIdx="0" presStyleCnt="3">
        <dgm:presLayoutVars>
          <dgm:bulletEnabled val="1"/>
        </dgm:presLayoutVars>
      </dgm:prSet>
      <dgm:spPr/>
      <dgm:t>
        <a:bodyPr/>
        <a:lstStyle/>
        <a:p>
          <a:endParaRPr lang="en-US"/>
        </a:p>
      </dgm:t>
    </dgm:pt>
    <dgm:pt modelId="{C0B65A1E-62BC-4E30-9CED-B6A07E1110A8}" type="pres">
      <dgm:prSet presAssocID="{4EABB173-F2AE-47CB-97D6-56199B1E974D}" presName="sibTrans" presStyleLbl="sibTrans2D1" presStyleIdx="0" presStyleCnt="2"/>
      <dgm:spPr/>
      <dgm:t>
        <a:bodyPr/>
        <a:lstStyle/>
        <a:p>
          <a:endParaRPr lang="en-US"/>
        </a:p>
      </dgm:t>
    </dgm:pt>
    <dgm:pt modelId="{41DE3F15-D59B-48B0-A5D3-EB718388CB04}" type="pres">
      <dgm:prSet presAssocID="{4EABB173-F2AE-47CB-97D6-56199B1E974D}" presName="connectorText" presStyleLbl="sibTrans2D1" presStyleIdx="0" presStyleCnt="2"/>
      <dgm:spPr/>
      <dgm:t>
        <a:bodyPr/>
        <a:lstStyle/>
        <a:p>
          <a:endParaRPr lang="en-US"/>
        </a:p>
      </dgm:t>
    </dgm:pt>
    <dgm:pt modelId="{B0D9D4FC-6F8A-44B7-9298-710DC51FC868}" type="pres">
      <dgm:prSet presAssocID="{55467C45-02AA-4666-9F79-FCF515CA463B}" presName="node" presStyleLbl="node1" presStyleIdx="1" presStyleCnt="3">
        <dgm:presLayoutVars>
          <dgm:bulletEnabled val="1"/>
        </dgm:presLayoutVars>
      </dgm:prSet>
      <dgm:spPr/>
      <dgm:t>
        <a:bodyPr/>
        <a:lstStyle/>
        <a:p>
          <a:endParaRPr lang="en-US"/>
        </a:p>
      </dgm:t>
    </dgm:pt>
    <dgm:pt modelId="{7B7DB5F3-4590-470B-BD14-54AB17E7DBC1}" type="pres">
      <dgm:prSet presAssocID="{D1AD349F-5A4C-409A-AA26-E3C621749927}" presName="sibTrans" presStyleLbl="sibTrans2D1" presStyleIdx="1" presStyleCnt="2"/>
      <dgm:spPr/>
      <dgm:t>
        <a:bodyPr/>
        <a:lstStyle/>
        <a:p>
          <a:endParaRPr lang="en-US"/>
        </a:p>
      </dgm:t>
    </dgm:pt>
    <dgm:pt modelId="{6C231A42-8536-46FA-8208-6F9B5EC51A62}" type="pres">
      <dgm:prSet presAssocID="{D1AD349F-5A4C-409A-AA26-E3C621749927}" presName="connectorText" presStyleLbl="sibTrans2D1" presStyleIdx="1" presStyleCnt="2"/>
      <dgm:spPr/>
      <dgm:t>
        <a:bodyPr/>
        <a:lstStyle/>
        <a:p>
          <a:endParaRPr lang="en-US"/>
        </a:p>
      </dgm:t>
    </dgm:pt>
    <dgm:pt modelId="{195B1EFC-CE19-4557-8996-E020310AD868}" type="pres">
      <dgm:prSet presAssocID="{F3C01189-CCC3-4080-9D32-2FD1D726B6E9}" presName="node" presStyleLbl="node1" presStyleIdx="2" presStyleCnt="3">
        <dgm:presLayoutVars>
          <dgm:bulletEnabled val="1"/>
        </dgm:presLayoutVars>
      </dgm:prSet>
      <dgm:spPr/>
      <dgm:t>
        <a:bodyPr/>
        <a:lstStyle/>
        <a:p>
          <a:endParaRPr lang="en-US"/>
        </a:p>
      </dgm:t>
    </dgm:pt>
  </dgm:ptLst>
  <dgm:cxnLst>
    <dgm:cxn modelId="{5C627920-B581-491D-8A36-3C608FDEA522}" srcId="{EBB5B49E-FCA8-4F91-9A98-61DBFA5A8C1A}" destId="{F3C01189-CCC3-4080-9D32-2FD1D726B6E9}" srcOrd="2" destOrd="0" parTransId="{1459D471-ED58-4366-90A9-76FC0F949B1B}" sibTransId="{EDE12506-9CD0-46FA-8B2B-C76306868F67}"/>
    <dgm:cxn modelId="{CBE7F528-D116-4515-BDB1-725DC8B102D8}" srcId="{EBB5B49E-FCA8-4F91-9A98-61DBFA5A8C1A}" destId="{97684EFF-150A-432A-A673-663164E134C3}" srcOrd="0" destOrd="0" parTransId="{D8F95114-800E-4721-98C5-1050A9078089}" sibTransId="{4EABB173-F2AE-47CB-97D6-56199B1E974D}"/>
    <dgm:cxn modelId="{F4726420-3DCC-47CF-AB53-A3D39F5F24DE}" type="presOf" srcId="{D1AD349F-5A4C-409A-AA26-E3C621749927}" destId="{7B7DB5F3-4590-470B-BD14-54AB17E7DBC1}" srcOrd="0" destOrd="0" presId="urn:microsoft.com/office/officeart/2005/8/layout/process1"/>
    <dgm:cxn modelId="{DF583229-BD59-4870-BFA8-8466F1D2559D}" type="presOf" srcId="{4EABB173-F2AE-47CB-97D6-56199B1E974D}" destId="{C0B65A1E-62BC-4E30-9CED-B6A07E1110A8}" srcOrd="0" destOrd="0" presId="urn:microsoft.com/office/officeart/2005/8/layout/process1"/>
    <dgm:cxn modelId="{944478DD-2F23-4F82-8DCB-025006EE1743}" type="presOf" srcId="{D1AD349F-5A4C-409A-AA26-E3C621749927}" destId="{6C231A42-8536-46FA-8208-6F9B5EC51A62}" srcOrd="1" destOrd="0" presId="urn:microsoft.com/office/officeart/2005/8/layout/process1"/>
    <dgm:cxn modelId="{734F59C6-3266-4B7D-9B10-7B83AE2E9FFB}" type="presOf" srcId="{97684EFF-150A-432A-A673-663164E134C3}" destId="{9CB1B185-16E2-4FC8-8241-B7FD165AA9BB}" srcOrd="0" destOrd="0" presId="urn:microsoft.com/office/officeart/2005/8/layout/process1"/>
    <dgm:cxn modelId="{C7CAAD7D-721F-4E4B-A271-D9529A26D508}" srcId="{EBB5B49E-FCA8-4F91-9A98-61DBFA5A8C1A}" destId="{55467C45-02AA-4666-9F79-FCF515CA463B}" srcOrd="1" destOrd="0" parTransId="{718A77D9-CD37-46F2-8C8A-D1AF71BA0142}" sibTransId="{D1AD349F-5A4C-409A-AA26-E3C621749927}"/>
    <dgm:cxn modelId="{7D0BC90E-BCDB-44F0-8046-CCE202D1B0CB}" type="presOf" srcId="{55467C45-02AA-4666-9F79-FCF515CA463B}" destId="{B0D9D4FC-6F8A-44B7-9298-710DC51FC868}" srcOrd="0" destOrd="0" presId="urn:microsoft.com/office/officeart/2005/8/layout/process1"/>
    <dgm:cxn modelId="{4E5AF567-0820-4250-ABE4-3C84BDF6BAEF}" type="presOf" srcId="{F3C01189-CCC3-4080-9D32-2FD1D726B6E9}" destId="{195B1EFC-CE19-4557-8996-E020310AD868}" srcOrd="0" destOrd="0" presId="urn:microsoft.com/office/officeart/2005/8/layout/process1"/>
    <dgm:cxn modelId="{06A6FB61-43AD-4A5B-BEF4-583872306E24}" type="presOf" srcId="{4EABB173-F2AE-47CB-97D6-56199B1E974D}" destId="{41DE3F15-D59B-48B0-A5D3-EB718388CB04}" srcOrd="1" destOrd="0" presId="urn:microsoft.com/office/officeart/2005/8/layout/process1"/>
    <dgm:cxn modelId="{1966BDFE-11E0-4D2D-8742-F246506B8659}" type="presOf" srcId="{EBB5B49E-FCA8-4F91-9A98-61DBFA5A8C1A}" destId="{A6CB805C-2D9E-4689-8F13-1B1BC369720E}" srcOrd="0" destOrd="0" presId="urn:microsoft.com/office/officeart/2005/8/layout/process1"/>
    <dgm:cxn modelId="{FB67A71F-D990-45BB-A59F-F34A757F0609}" type="presParOf" srcId="{A6CB805C-2D9E-4689-8F13-1B1BC369720E}" destId="{9CB1B185-16E2-4FC8-8241-B7FD165AA9BB}" srcOrd="0" destOrd="0" presId="urn:microsoft.com/office/officeart/2005/8/layout/process1"/>
    <dgm:cxn modelId="{F1E73BCD-F347-4396-9CAD-7C8AF8F9632A}" type="presParOf" srcId="{A6CB805C-2D9E-4689-8F13-1B1BC369720E}" destId="{C0B65A1E-62BC-4E30-9CED-B6A07E1110A8}" srcOrd="1" destOrd="0" presId="urn:microsoft.com/office/officeart/2005/8/layout/process1"/>
    <dgm:cxn modelId="{F92FD88B-276E-4709-BEDC-3128651DAA1D}" type="presParOf" srcId="{C0B65A1E-62BC-4E30-9CED-B6A07E1110A8}" destId="{41DE3F15-D59B-48B0-A5D3-EB718388CB04}" srcOrd="0" destOrd="0" presId="urn:microsoft.com/office/officeart/2005/8/layout/process1"/>
    <dgm:cxn modelId="{F647C4C6-3D99-4B65-AD7C-47DB6D1042A6}" type="presParOf" srcId="{A6CB805C-2D9E-4689-8F13-1B1BC369720E}" destId="{B0D9D4FC-6F8A-44B7-9298-710DC51FC868}" srcOrd="2" destOrd="0" presId="urn:microsoft.com/office/officeart/2005/8/layout/process1"/>
    <dgm:cxn modelId="{6B92C7A4-7ECF-452E-8B19-F7E590F891E0}" type="presParOf" srcId="{A6CB805C-2D9E-4689-8F13-1B1BC369720E}" destId="{7B7DB5F3-4590-470B-BD14-54AB17E7DBC1}" srcOrd="3" destOrd="0" presId="urn:microsoft.com/office/officeart/2005/8/layout/process1"/>
    <dgm:cxn modelId="{FDB84B27-662C-4D4D-81B6-1553782E1F7D}" type="presParOf" srcId="{7B7DB5F3-4590-470B-BD14-54AB17E7DBC1}" destId="{6C231A42-8536-46FA-8208-6F9B5EC51A62}" srcOrd="0" destOrd="0" presId="urn:microsoft.com/office/officeart/2005/8/layout/process1"/>
    <dgm:cxn modelId="{544AD182-E0ED-4D20-BC9F-A3E93820491A}" type="presParOf" srcId="{A6CB805C-2D9E-4689-8F13-1B1BC369720E}" destId="{195B1EFC-CE19-4557-8996-E020310AD868}"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1B185-16E2-4FC8-8241-B7FD165AA9BB}">
      <dsp:nvSpPr>
        <dsp:cNvPr id="0" name=""/>
        <dsp:cNvSpPr/>
      </dsp:nvSpPr>
      <dsp:spPr>
        <a:xfrm>
          <a:off x="8365" y="373736"/>
          <a:ext cx="2500449" cy="325620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t>Registering</a:t>
          </a:r>
          <a:r>
            <a:rPr lang="en-US" sz="1500" kern="1200" dirty="0"/>
            <a:t> - We ask you to register with Guy Ronen in the EHRS Education team (</a:t>
          </a:r>
          <a:r>
            <a:rPr lang="en-US" sz="1500" kern="1200" dirty="0">
              <a:solidFill>
                <a:schemeClr val="bg1"/>
              </a:solidFill>
              <a:hlinkClick xmlns:r="http://schemas.openxmlformats.org/officeDocument/2006/relationships" r:id="rId1">
                <a:extLst>
                  <a:ext uri="{A12FA001-AC4F-418D-AE19-62706E023703}">
                    <ahyp:hlinkClr xmlns="" xmlns:ahyp="http://schemas.microsoft.com/office/drawing/2018/hyperlinkcolor" val="tx"/>
                  </a:ext>
                </a:extLst>
              </a:hlinkClick>
            </a:rPr>
            <a:t>education@ehrs.uk</a:t>
          </a:r>
          <a:r>
            <a:rPr lang="en-US" sz="1500" kern="1200" dirty="0">
              <a:solidFill>
                <a:schemeClr val="bg1"/>
              </a:solidFill>
            </a:rPr>
            <a:t> </a:t>
          </a:r>
          <a:r>
            <a:rPr lang="en-US" sz="1500" kern="1200" dirty="0"/>
            <a:t>or 0208-238 1012) that you are collecting points through EHRS and then he will support you with keeping a record of these attendances and assign a record card. </a:t>
          </a:r>
        </a:p>
      </dsp:txBody>
      <dsp:txXfrm>
        <a:off x="81601" y="446972"/>
        <a:ext cx="2353977" cy="3109728"/>
      </dsp:txXfrm>
    </dsp:sp>
    <dsp:sp modelId="{C0B65A1E-62BC-4E30-9CED-B6A07E1110A8}">
      <dsp:nvSpPr>
        <dsp:cNvPr id="0" name=""/>
        <dsp:cNvSpPr/>
      </dsp:nvSpPr>
      <dsp:spPr>
        <a:xfrm>
          <a:off x="2758860" y="1691781"/>
          <a:ext cx="530095" cy="620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2758860" y="1815803"/>
        <a:ext cx="371067" cy="372067"/>
      </dsp:txXfrm>
    </dsp:sp>
    <dsp:sp modelId="{B0D9D4FC-6F8A-44B7-9298-710DC51FC868}">
      <dsp:nvSpPr>
        <dsp:cNvPr id="0" name=""/>
        <dsp:cNvSpPr/>
      </dsp:nvSpPr>
      <dsp:spPr>
        <a:xfrm>
          <a:off x="3508995" y="373736"/>
          <a:ext cx="2500449" cy="325620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t>Attendance </a:t>
          </a:r>
          <a:r>
            <a:rPr lang="en-US" sz="1500" kern="1200" dirty="0"/>
            <a:t>- We are very happy to help you collect CRP points to confirm you have attended services at EHRS. We will ask you to collect stickers for services attended in your child’s individual record cards. This will be given to you at your first attendance, then kept at the Shul for safe keeping! This will also be engaging for kids to collect and fill up their records. </a:t>
          </a:r>
        </a:p>
      </dsp:txBody>
      <dsp:txXfrm>
        <a:off x="3582231" y="446972"/>
        <a:ext cx="2353977" cy="3109728"/>
      </dsp:txXfrm>
    </dsp:sp>
    <dsp:sp modelId="{7B7DB5F3-4590-470B-BD14-54AB17E7DBC1}">
      <dsp:nvSpPr>
        <dsp:cNvPr id="0" name=""/>
        <dsp:cNvSpPr/>
      </dsp:nvSpPr>
      <dsp:spPr>
        <a:xfrm>
          <a:off x="6259489" y="1691781"/>
          <a:ext cx="530095" cy="620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6259489" y="1815803"/>
        <a:ext cx="371067" cy="372067"/>
      </dsp:txXfrm>
    </dsp:sp>
    <dsp:sp modelId="{195B1EFC-CE19-4557-8996-E020310AD868}">
      <dsp:nvSpPr>
        <dsp:cNvPr id="0" name=""/>
        <dsp:cNvSpPr/>
      </dsp:nvSpPr>
      <dsp:spPr>
        <a:xfrm>
          <a:off x="7009624" y="373736"/>
          <a:ext cx="2500449" cy="325620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t>Signing off</a:t>
          </a:r>
          <a:r>
            <a:rPr lang="en-US" sz="1500" kern="1200" dirty="0"/>
            <a:t> - The final stage is to get back in touch with Guy who will arrange for you to meet with one of our Rabbis who will use this record card to confirm your attendances required by the schools and will be delighted to speak with you and sign your form!</a:t>
          </a:r>
        </a:p>
      </dsp:txBody>
      <dsp:txXfrm>
        <a:off x="7082860" y="446972"/>
        <a:ext cx="2353977" cy="310972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01AF42-15D7-44BE-A0A7-CE63BF1C5D8B}" type="datetimeFigureOut">
              <a:rPr lang="en-GB" smtClean="0"/>
              <a:t>04/04/2023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AADA1DE-224B-4629-A2A2-5BFF7AC53E30}" type="slidenum">
              <a:rPr lang="en-GB" smtClean="0"/>
              <a:t>‹#›</a:t>
            </a:fld>
            <a:endParaRPr lang="en-GB" dirty="0"/>
          </a:p>
        </p:txBody>
      </p:sp>
    </p:spTree>
    <p:extLst>
      <p:ext uri="{BB962C8B-B14F-4D97-AF65-F5344CB8AC3E}">
        <p14:creationId xmlns:p14="http://schemas.microsoft.com/office/powerpoint/2010/main" val="3081415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01AF42-15D7-44BE-A0A7-CE63BF1C5D8B}" type="datetimeFigureOut">
              <a:rPr lang="en-GB" smtClean="0"/>
              <a:t>04/04/2023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AADA1DE-224B-4629-A2A2-5BFF7AC53E30}" type="slidenum">
              <a:rPr lang="en-GB" smtClean="0"/>
              <a:t>‹#›</a:t>
            </a:fld>
            <a:endParaRPr lang="en-GB" dirty="0"/>
          </a:p>
        </p:txBody>
      </p:sp>
    </p:spTree>
    <p:extLst>
      <p:ext uri="{BB962C8B-B14F-4D97-AF65-F5344CB8AC3E}">
        <p14:creationId xmlns:p14="http://schemas.microsoft.com/office/powerpoint/2010/main" val="2879797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01AF42-15D7-44BE-A0A7-CE63BF1C5D8B}" type="datetimeFigureOut">
              <a:rPr lang="en-GB" smtClean="0"/>
              <a:t>04/04/2023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AADA1DE-224B-4629-A2A2-5BFF7AC53E30}" type="slidenum">
              <a:rPr lang="en-GB" smtClean="0"/>
              <a:t>‹#›</a:t>
            </a:fld>
            <a:endParaRPr lang="en-GB"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48441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01AF42-15D7-44BE-A0A7-CE63BF1C5D8B}" type="datetimeFigureOut">
              <a:rPr lang="en-GB" smtClean="0"/>
              <a:t>04/04/2023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AADA1DE-224B-4629-A2A2-5BFF7AC53E30}" type="slidenum">
              <a:rPr lang="en-GB" smtClean="0"/>
              <a:t>‹#›</a:t>
            </a:fld>
            <a:endParaRPr lang="en-GB" dirty="0"/>
          </a:p>
        </p:txBody>
      </p:sp>
    </p:spTree>
    <p:extLst>
      <p:ext uri="{BB962C8B-B14F-4D97-AF65-F5344CB8AC3E}">
        <p14:creationId xmlns:p14="http://schemas.microsoft.com/office/powerpoint/2010/main" val="3498057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01AF42-15D7-44BE-A0A7-CE63BF1C5D8B}" type="datetimeFigureOut">
              <a:rPr lang="en-GB" smtClean="0"/>
              <a:t>04/04/2023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AADA1DE-224B-4629-A2A2-5BFF7AC53E30}" type="slidenum">
              <a:rPr lang="en-GB" smtClean="0"/>
              <a:t>‹#›</a:t>
            </a:fld>
            <a:endParaRPr lang="en-GB"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80390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01AF42-15D7-44BE-A0A7-CE63BF1C5D8B}" type="datetimeFigureOut">
              <a:rPr lang="en-GB" smtClean="0"/>
              <a:t>04/04/2023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AADA1DE-224B-4629-A2A2-5BFF7AC53E30}" type="slidenum">
              <a:rPr lang="en-GB" smtClean="0"/>
              <a:t>‹#›</a:t>
            </a:fld>
            <a:endParaRPr lang="en-GB" dirty="0"/>
          </a:p>
        </p:txBody>
      </p:sp>
    </p:spTree>
    <p:extLst>
      <p:ext uri="{BB962C8B-B14F-4D97-AF65-F5344CB8AC3E}">
        <p14:creationId xmlns:p14="http://schemas.microsoft.com/office/powerpoint/2010/main" val="2354136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01AF42-15D7-44BE-A0A7-CE63BF1C5D8B}" type="datetimeFigureOut">
              <a:rPr lang="en-GB" smtClean="0"/>
              <a:t>04/04/2023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AADA1DE-224B-4629-A2A2-5BFF7AC53E30}" type="slidenum">
              <a:rPr lang="en-GB" smtClean="0"/>
              <a:t>‹#›</a:t>
            </a:fld>
            <a:endParaRPr lang="en-GB" dirty="0"/>
          </a:p>
        </p:txBody>
      </p:sp>
    </p:spTree>
    <p:extLst>
      <p:ext uri="{BB962C8B-B14F-4D97-AF65-F5344CB8AC3E}">
        <p14:creationId xmlns:p14="http://schemas.microsoft.com/office/powerpoint/2010/main" val="244863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01AF42-15D7-44BE-A0A7-CE63BF1C5D8B}" type="datetimeFigureOut">
              <a:rPr lang="en-GB" smtClean="0"/>
              <a:t>04/04/2023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AADA1DE-224B-4629-A2A2-5BFF7AC53E30}" type="slidenum">
              <a:rPr lang="en-GB" smtClean="0"/>
              <a:t>‹#›</a:t>
            </a:fld>
            <a:endParaRPr lang="en-GB" dirty="0"/>
          </a:p>
        </p:txBody>
      </p:sp>
    </p:spTree>
    <p:extLst>
      <p:ext uri="{BB962C8B-B14F-4D97-AF65-F5344CB8AC3E}">
        <p14:creationId xmlns:p14="http://schemas.microsoft.com/office/powerpoint/2010/main" val="3595844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01AF42-15D7-44BE-A0A7-CE63BF1C5D8B}" type="datetimeFigureOut">
              <a:rPr lang="en-GB" smtClean="0"/>
              <a:t>04/04/2023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AADA1DE-224B-4629-A2A2-5BFF7AC53E30}" type="slidenum">
              <a:rPr lang="en-GB" smtClean="0"/>
              <a:t>‹#›</a:t>
            </a:fld>
            <a:endParaRPr lang="en-GB" dirty="0"/>
          </a:p>
        </p:txBody>
      </p:sp>
    </p:spTree>
    <p:extLst>
      <p:ext uri="{BB962C8B-B14F-4D97-AF65-F5344CB8AC3E}">
        <p14:creationId xmlns:p14="http://schemas.microsoft.com/office/powerpoint/2010/main" val="1866742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01AF42-15D7-44BE-A0A7-CE63BF1C5D8B}" type="datetimeFigureOut">
              <a:rPr lang="en-GB" smtClean="0"/>
              <a:t>04/04/2023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AADA1DE-224B-4629-A2A2-5BFF7AC53E30}" type="slidenum">
              <a:rPr lang="en-GB" smtClean="0"/>
              <a:t>‹#›</a:t>
            </a:fld>
            <a:endParaRPr lang="en-GB" dirty="0"/>
          </a:p>
        </p:txBody>
      </p:sp>
    </p:spTree>
    <p:extLst>
      <p:ext uri="{BB962C8B-B14F-4D97-AF65-F5344CB8AC3E}">
        <p14:creationId xmlns:p14="http://schemas.microsoft.com/office/powerpoint/2010/main" val="3153622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01AF42-15D7-44BE-A0A7-CE63BF1C5D8B}" type="datetimeFigureOut">
              <a:rPr lang="en-GB" smtClean="0"/>
              <a:t>04/04/2023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AADA1DE-224B-4629-A2A2-5BFF7AC53E30}" type="slidenum">
              <a:rPr lang="en-GB" smtClean="0"/>
              <a:t>‹#›</a:t>
            </a:fld>
            <a:endParaRPr lang="en-GB" dirty="0"/>
          </a:p>
        </p:txBody>
      </p:sp>
    </p:spTree>
    <p:extLst>
      <p:ext uri="{BB962C8B-B14F-4D97-AF65-F5344CB8AC3E}">
        <p14:creationId xmlns:p14="http://schemas.microsoft.com/office/powerpoint/2010/main" val="2644056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01AF42-15D7-44BE-A0A7-CE63BF1C5D8B}" type="datetimeFigureOut">
              <a:rPr lang="en-GB" smtClean="0"/>
              <a:t>04/04/2023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AADA1DE-224B-4629-A2A2-5BFF7AC53E30}" type="slidenum">
              <a:rPr lang="en-GB" smtClean="0"/>
              <a:t>‹#›</a:t>
            </a:fld>
            <a:endParaRPr lang="en-GB" dirty="0"/>
          </a:p>
        </p:txBody>
      </p:sp>
    </p:spTree>
    <p:extLst>
      <p:ext uri="{BB962C8B-B14F-4D97-AF65-F5344CB8AC3E}">
        <p14:creationId xmlns:p14="http://schemas.microsoft.com/office/powerpoint/2010/main" val="795091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01AF42-15D7-44BE-A0A7-CE63BF1C5D8B}" type="datetimeFigureOut">
              <a:rPr lang="en-GB" smtClean="0"/>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AADA1DE-224B-4629-A2A2-5BFF7AC53E30}" type="slidenum">
              <a:rPr lang="en-GB" smtClean="0"/>
              <a:t>‹#›</a:t>
            </a:fld>
            <a:endParaRPr lang="en-GB" dirty="0"/>
          </a:p>
        </p:txBody>
      </p:sp>
    </p:spTree>
    <p:extLst>
      <p:ext uri="{BB962C8B-B14F-4D97-AF65-F5344CB8AC3E}">
        <p14:creationId xmlns:p14="http://schemas.microsoft.com/office/powerpoint/2010/main" val="3760050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01AF42-15D7-44BE-A0A7-CE63BF1C5D8B}" type="datetimeFigureOut">
              <a:rPr lang="en-GB" smtClean="0"/>
              <a:t>04/04/2023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AADA1DE-224B-4629-A2A2-5BFF7AC53E30}" type="slidenum">
              <a:rPr lang="en-GB" smtClean="0"/>
              <a:t>‹#›</a:t>
            </a:fld>
            <a:endParaRPr lang="en-GB" dirty="0"/>
          </a:p>
        </p:txBody>
      </p:sp>
    </p:spTree>
    <p:extLst>
      <p:ext uri="{BB962C8B-B14F-4D97-AF65-F5344CB8AC3E}">
        <p14:creationId xmlns:p14="http://schemas.microsoft.com/office/powerpoint/2010/main" val="3442468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A01AF42-15D7-44BE-A0A7-CE63BF1C5D8B}" type="datetimeFigureOut">
              <a:rPr lang="en-GB" smtClean="0"/>
              <a:t>04/04/2023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AADA1DE-224B-4629-A2A2-5BFF7AC53E30}" type="slidenum">
              <a:rPr lang="en-GB" smtClean="0"/>
              <a:t>‹#›</a:t>
            </a:fld>
            <a:endParaRPr lang="en-GB" dirty="0"/>
          </a:p>
        </p:txBody>
      </p:sp>
    </p:spTree>
    <p:extLst>
      <p:ext uri="{BB962C8B-B14F-4D97-AF65-F5344CB8AC3E}">
        <p14:creationId xmlns:p14="http://schemas.microsoft.com/office/powerpoint/2010/main" val="284060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AADA1DE-224B-4629-A2A2-5BFF7AC53E30}" type="slidenum">
              <a:rPr lang="en-GB" smtClean="0"/>
              <a:t>‹#›</a:t>
            </a:fld>
            <a:endParaRPr lang="en-GB" dirty="0"/>
          </a:p>
        </p:txBody>
      </p:sp>
      <p:sp>
        <p:nvSpPr>
          <p:cNvPr id="5" name="Date Placeholder 4"/>
          <p:cNvSpPr>
            <a:spLocks noGrp="1"/>
          </p:cNvSpPr>
          <p:nvPr>
            <p:ph type="dt" sz="half" idx="10"/>
          </p:nvPr>
        </p:nvSpPr>
        <p:spPr/>
        <p:txBody>
          <a:bodyPr/>
          <a:lstStyle/>
          <a:p>
            <a:fld id="{DA01AF42-15D7-44BE-A0A7-CE63BF1C5D8B}" type="datetimeFigureOut">
              <a:rPr lang="en-GB" smtClean="0"/>
              <a:t>04/04/2023</a:t>
            </a:fld>
            <a:endParaRPr lang="en-GB" dirty="0"/>
          </a:p>
        </p:txBody>
      </p:sp>
    </p:spTree>
    <p:extLst>
      <p:ext uri="{BB962C8B-B14F-4D97-AF65-F5344CB8AC3E}">
        <p14:creationId xmlns:p14="http://schemas.microsoft.com/office/powerpoint/2010/main" val="4210947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A01AF42-15D7-44BE-A0A7-CE63BF1C5D8B}" type="datetimeFigureOut">
              <a:rPr lang="en-GB" smtClean="0"/>
              <a:t>04/04/2023</a:t>
            </a:fld>
            <a:endParaRPr lang="en-GB"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AADA1DE-224B-4629-A2A2-5BFF7AC53E30}" type="slidenum">
              <a:rPr lang="en-GB" smtClean="0"/>
              <a:t>‹#›</a:t>
            </a:fld>
            <a:endParaRPr lang="en-GB" dirty="0"/>
          </a:p>
        </p:txBody>
      </p:sp>
    </p:spTree>
    <p:extLst>
      <p:ext uri="{BB962C8B-B14F-4D97-AF65-F5344CB8AC3E}">
        <p14:creationId xmlns:p14="http://schemas.microsoft.com/office/powerpoint/2010/main" val="377389750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youngfamilies@ehrs.uk" TargetMode="External"/><Relationship Id="rId2" Type="http://schemas.openxmlformats.org/officeDocument/2006/relationships/hyperlink" Target="https://www.ehrs.uk/youngfamilies/" TargetMode="Externa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hyperlink" Target="mailto:youngfamilies@ehrs.uk" TargetMode="External"/><Relationship Id="rId2" Type="http://schemas.openxmlformats.org/officeDocument/2006/relationships/hyperlink" Target="mailto:sarah.koster@ehrs.uk"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akivaschool.org/docs/ADMISSIONS/Supplementary_Form_2024-2025.pdf" TargetMode="External"/><Relationship Id="rId2" Type="http://schemas.openxmlformats.org/officeDocument/2006/relationships/hyperlink" Target="https://primarysite-prod-sorted.s3.amazonaws.com/clore-shalom-school/UploadedDocument/24f99501-b196-4f35-bdca-3dcd9397282a/certificate-of-religious-practice-2024-2025.pdf"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www.yavnehprimary.org/wp-content/uploads/2023/03/YPS-Rec-In-Year-CRP-2024-25-Determined.pdf"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6" y="353665"/>
            <a:ext cx="7766936" cy="1646302"/>
          </a:xfrm>
        </p:spPr>
        <p:txBody>
          <a:bodyPr/>
          <a:lstStyle/>
          <a:p>
            <a:r>
              <a:rPr lang="en-GB" b="1" dirty="0">
                <a:latin typeface="Candara" panose="020E0502030303020204" pitchFamily="34" charset="0"/>
              </a:rPr>
              <a:t>EHRS GETS THE POINT! </a:t>
            </a:r>
          </a:p>
        </p:txBody>
      </p:sp>
      <p:sp>
        <p:nvSpPr>
          <p:cNvPr id="3" name="Subtitle 2"/>
          <p:cNvSpPr>
            <a:spLocks noGrp="1"/>
          </p:cNvSpPr>
          <p:nvPr>
            <p:ph type="subTitle" idx="1"/>
          </p:nvPr>
        </p:nvSpPr>
        <p:spPr>
          <a:xfrm>
            <a:off x="916506" y="4847668"/>
            <a:ext cx="8948057" cy="1096899"/>
          </a:xfrm>
        </p:spPr>
        <p:txBody>
          <a:bodyPr>
            <a:noAutofit/>
          </a:bodyPr>
          <a:lstStyle/>
          <a:p>
            <a:pPr algn="ctr"/>
            <a:r>
              <a:rPr lang="en-GB" sz="2000" i="1" dirty="0">
                <a:solidFill>
                  <a:srgbClr val="0070C0"/>
                </a:solidFill>
                <a:latin typeface="Candara" panose="020E0502030303020204" pitchFamily="34" charset="0"/>
              </a:rPr>
              <a:t>An information evening for parents on collecting CRP points for </a:t>
            </a:r>
            <a:endParaRPr lang="en-GB" sz="2000" dirty="0">
              <a:solidFill>
                <a:srgbClr val="0070C0"/>
              </a:solidFill>
              <a:latin typeface="Candara" panose="020E0502030303020204" pitchFamily="34" charset="0"/>
            </a:endParaRPr>
          </a:p>
          <a:p>
            <a:pPr algn="ctr"/>
            <a:r>
              <a:rPr lang="en-GB" sz="2000" i="1" dirty="0">
                <a:solidFill>
                  <a:srgbClr val="0070C0"/>
                </a:solidFill>
                <a:latin typeface="Candara" panose="020E0502030303020204" pitchFamily="34" charset="0"/>
              </a:rPr>
              <a:t>Nursey and Reception Jewish School applications 2024-25</a:t>
            </a:r>
            <a:endParaRPr lang="en-GB" sz="2000" dirty="0">
              <a:solidFill>
                <a:srgbClr val="0070C0"/>
              </a:solidFill>
              <a:latin typeface="Candara" panose="020E0502030303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0134" y="2487023"/>
            <a:ext cx="3860800" cy="1727200"/>
          </a:xfrm>
          <a:prstGeom prst="rect">
            <a:avLst/>
          </a:prstGeom>
        </p:spPr>
      </p:pic>
    </p:spTree>
    <p:extLst>
      <p:ext uri="{BB962C8B-B14F-4D97-AF65-F5344CB8AC3E}">
        <p14:creationId xmlns:p14="http://schemas.microsoft.com/office/powerpoint/2010/main" val="2554512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DDE8DE2B-61C1-46D5-BEB8-521321C182C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E012C92A-B902-4B69-BDCF-CCA3021FCB4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2BDBC14-42A0-4182-BFBA-0751F6350CB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902DC474-5BCC-4188-ACDC-AD63E6B187E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7B427019-8592-4032-931B-4F27104C9DE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1D6E2CEA-A5BB-4CF7-B907-AE4DBF6748E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78D09D5A-29CC-4B32-9CE1-72E607558A6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6DF3A3FC-950B-40B0-923D-0F0BC1A5420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BCA0F2E1-CD3D-4521-9CCB-41A5CC6C543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9BA4F16A-21DC-462A-AD37-0A93C8B79E1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FB75EBDD-038D-4572-A372-11493829570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5" name="Rectangle 34">
            <a:extLst>
              <a:ext uri="{FF2B5EF4-FFF2-40B4-BE49-F238E27FC236}">
                <a16:creationId xmlns:a16="http://schemas.microsoft.com/office/drawing/2014/main" id="{21029ED5-F105-4DD2-99C8-1E442281797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D621E68-BF28-4A1C-B1A2-4E55E139E79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8" name="Straight Connector 37">
              <a:extLst>
                <a:ext uri="{FF2B5EF4-FFF2-40B4-BE49-F238E27FC236}">
                  <a16:creationId xmlns:a16="http://schemas.microsoft.com/office/drawing/2014/main" id="{BE8BBE4D-F0DF-49B9-B75A-99DAC53ACA7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9" name="Rectangle 23">
              <a:extLst>
                <a:ext uri="{FF2B5EF4-FFF2-40B4-BE49-F238E27FC236}">
                  <a16:creationId xmlns:a16="http://schemas.microsoft.com/office/drawing/2014/main" id="{E0F07DDC-34A6-46A1-9DE9-2BBE2931A55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5">
              <a:extLst>
                <a:ext uri="{FF2B5EF4-FFF2-40B4-BE49-F238E27FC236}">
                  <a16:creationId xmlns:a16="http://schemas.microsoft.com/office/drawing/2014/main" id="{2CEB2BF9-B8DB-45B9-86EA-D197B5B1AEF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Isosceles Triangle 40">
              <a:extLst>
                <a:ext uri="{FF2B5EF4-FFF2-40B4-BE49-F238E27FC236}">
                  <a16:creationId xmlns:a16="http://schemas.microsoft.com/office/drawing/2014/main" id="{08B5BB34-3801-4E70-A981-FE007635E11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27">
              <a:extLst>
                <a:ext uri="{FF2B5EF4-FFF2-40B4-BE49-F238E27FC236}">
                  <a16:creationId xmlns:a16="http://schemas.microsoft.com/office/drawing/2014/main" id="{38432A75-2CEB-463C-A8F2-ABB50A79F44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28">
              <a:extLst>
                <a:ext uri="{FF2B5EF4-FFF2-40B4-BE49-F238E27FC236}">
                  <a16:creationId xmlns:a16="http://schemas.microsoft.com/office/drawing/2014/main" id="{E7E850B8-C050-4597-8BEB-113FEC9A27C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9">
              <a:extLst>
                <a:ext uri="{FF2B5EF4-FFF2-40B4-BE49-F238E27FC236}">
                  <a16:creationId xmlns:a16="http://schemas.microsoft.com/office/drawing/2014/main" id="{24ACC798-9CEC-4B6F-A8DD-F8E6FCCCF16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Isosceles Triangle 44">
              <a:extLst>
                <a:ext uri="{FF2B5EF4-FFF2-40B4-BE49-F238E27FC236}">
                  <a16:creationId xmlns:a16="http://schemas.microsoft.com/office/drawing/2014/main" id="{1D58A8C6-1294-4CD9-89BC-F1E981A524A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Isosceles Triangle 45">
              <a:extLst>
                <a:ext uri="{FF2B5EF4-FFF2-40B4-BE49-F238E27FC236}">
                  <a16:creationId xmlns:a16="http://schemas.microsoft.com/office/drawing/2014/main" id="{F32F2ED6-6143-46C4-A641-72D42732B6F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8" name="Rectangle 47">
            <a:extLst>
              <a:ext uri="{FF2B5EF4-FFF2-40B4-BE49-F238E27FC236}">
                <a16:creationId xmlns:a16="http://schemas.microsoft.com/office/drawing/2014/main" id="{5C9652B3-A450-4ED6-8FBF-F536BA60B4D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Text, whiteboard&#10;&#10;Description automatically generated">
            <a:extLst>
              <a:ext uri="{FF2B5EF4-FFF2-40B4-BE49-F238E27FC236}">
                <a16:creationId xmlns:a16="http://schemas.microsoft.com/office/drawing/2014/main" id="{A0112201-FD89-9FD2-079E-330FD46DAFC6}"/>
              </a:ext>
            </a:extLst>
          </p:cNvPr>
          <p:cNvPicPr>
            <a:picLocks noChangeAspect="1"/>
          </p:cNvPicPr>
          <p:nvPr/>
        </p:nvPicPr>
        <p:blipFill rotWithShape="1">
          <a:blip r:embed="rId2"/>
          <a:srcRect r="1" b="26933"/>
          <a:stretch/>
        </p:blipFill>
        <p:spPr>
          <a:xfrm>
            <a:off x="568452" y="571500"/>
            <a:ext cx="11055096" cy="5715000"/>
          </a:xfrm>
          <a:prstGeom prst="rect">
            <a:avLst/>
          </a:prstGeom>
        </p:spPr>
      </p:pic>
      <p:sp>
        <p:nvSpPr>
          <p:cNvPr id="2" name="TextBox 1"/>
          <p:cNvSpPr txBox="1"/>
          <p:nvPr/>
        </p:nvSpPr>
        <p:spPr>
          <a:xfrm>
            <a:off x="2989006" y="2143432"/>
            <a:ext cx="3657600" cy="369332"/>
          </a:xfrm>
          <a:prstGeom prst="rect">
            <a:avLst/>
          </a:prstGeom>
          <a:noFill/>
        </p:spPr>
        <p:txBody>
          <a:bodyPr wrap="square" lIns="91440" tIns="45720" rIns="91440" bIns="45720" rtlCol="0" anchor="t">
            <a:spAutoFit/>
          </a:bodyPr>
          <a:lstStyle/>
          <a:p>
            <a:endParaRPr lang="en-GB" dirty="0"/>
          </a:p>
        </p:txBody>
      </p:sp>
    </p:spTree>
    <p:extLst>
      <p:ext uri="{BB962C8B-B14F-4D97-AF65-F5344CB8AC3E}">
        <p14:creationId xmlns:p14="http://schemas.microsoft.com/office/powerpoint/2010/main" val="1171720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Young Families"/>
          <p:cNvPicPr>
            <a:picLocks noChangeAspect="1" noChangeArrowheads="1"/>
          </p:cNvPicPr>
          <p:nvPr/>
        </p:nvPicPr>
        <p:blipFill rotWithShape="1">
          <a:blip r:embed="rId2">
            <a:extLst>
              <a:ext uri="{28A0092B-C50C-407E-A947-70E740481C1C}">
                <a14:useLocalDpi xmlns:a14="http://schemas.microsoft.com/office/drawing/2010/main" val="0"/>
              </a:ext>
            </a:extLst>
          </a:blip>
          <a:srcRect l="10087" r="16040" b="-1"/>
          <a:stretch/>
        </p:blipFill>
        <p:spPr bwMode="auto">
          <a:xfrm>
            <a:off x="212548" y="-1"/>
            <a:ext cx="4671437" cy="4236855"/>
          </a:xfrm>
          <a:custGeom>
            <a:avLst/>
            <a:gdLst/>
            <a:ahLst/>
            <a:cxnLst/>
            <a:rect l="l" t="t" r="r" b="b"/>
            <a:pathLst>
              <a:path w="4671437" h="4236855">
                <a:moveTo>
                  <a:pt x="630049" y="0"/>
                </a:moveTo>
                <a:lnTo>
                  <a:pt x="4671437" y="0"/>
                </a:lnTo>
                <a:lnTo>
                  <a:pt x="4671437" y="1"/>
                </a:lnTo>
                <a:lnTo>
                  <a:pt x="3814017" y="1"/>
                </a:lnTo>
                <a:lnTo>
                  <a:pt x="3181159" y="4236855"/>
                </a:lnTo>
                <a:lnTo>
                  <a:pt x="0" y="4236855"/>
                </a:lnTo>
                <a:close/>
              </a:path>
            </a:pathLst>
          </a:cu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159225" y="609600"/>
            <a:ext cx="5114776" cy="1320800"/>
          </a:xfrm>
        </p:spPr>
        <p:txBody>
          <a:bodyPr>
            <a:normAutofit/>
          </a:bodyPr>
          <a:lstStyle/>
          <a:p>
            <a:r>
              <a:rPr lang="en-GB" dirty="0">
                <a:latin typeface="Candara" panose="020E0502030303020204" pitchFamily="34" charset="0"/>
              </a:rPr>
              <a:t>EHRS wider support for Jewish education</a:t>
            </a:r>
          </a:p>
        </p:txBody>
      </p:sp>
      <p:pic>
        <p:nvPicPr>
          <p:cNvPr id="4" name="Picture 4" descr="May be an image of 2 people and people standi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024" r="1" b="27024"/>
          <a:stretch/>
        </p:blipFill>
        <p:spPr bwMode="auto">
          <a:xfrm>
            <a:off x="20" y="4235547"/>
            <a:ext cx="3393882" cy="2622453"/>
          </a:xfrm>
          <a:custGeom>
            <a:avLst/>
            <a:gdLst/>
            <a:ahLst/>
            <a:cxnLst/>
            <a:rect l="l" t="t" r="r" b="b"/>
            <a:pathLst>
              <a:path w="3393902" h="2622453">
                <a:moveTo>
                  <a:pt x="212741" y="0"/>
                </a:moveTo>
                <a:lnTo>
                  <a:pt x="3393902" y="0"/>
                </a:lnTo>
                <a:lnTo>
                  <a:pt x="3002186" y="2622453"/>
                </a:lnTo>
                <a:lnTo>
                  <a:pt x="0" y="2622453"/>
                </a:lnTo>
                <a:lnTo>
                  <a:pt x="0" y="1430607"/>
                </a:lnTo>
                <a:close/>
              </a:path>
            </a:pathLst>
          </a:custGeom>
          <a:noFill/>
          <a:extLst>
            <a:ext uri="{909E8E84-426E-40DD-AFC4-6F175D3DCCD1}">
              <a14:hiddenFill xmlns:a14="http://schemas.microsoft.com/office/drawing/2010/main">
                <a:solidFill>
                  <a:srgbClr val="FFFFFF"/>
                </a:solidFill>
              </a14:hiddenFill>
            </a:ext>
          </a:extLst>
        </p:spPr>
      </p:pic>
      <p:sp>
        <p:nvSpPr>
          <p:cNvPr id="10" name="Isosceles Triangle 30">
            <a:extLst>
              <a:ext uri="{FF2B5EF4-FFF2-40B4-BE49-F238E27FC236}">
                <a16:creationId xmlns:a16="http://schemas.microsoft.com/office/drawing/2014/main" id="{B09A8B04-373D-40BD-9442-2D3540D3CFF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B5028193-7250-4674-AA37-E9040429AE0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2887" y="4236854"/>
            <a:ext cx="32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59225" y="2160589"/>
            <a:ext cx="5114776" cy="3880773"/>
          </a:xfrm>
        </p:spPr>
        <p:txBody>
          <a:bodyPr>
            <a:normAutofit/>
          </a:bodyPr>
          <a:lstStyle/>
          <a:p>
            <a:pPr>
              <a:lnSpc>
                <a:spcPct val="90000"/>
              </a:lnSpc>
            </a:pPr>
            <a:r>
              <a:rPr lang="en-GB" sz="1700">
                <a:latin typeface="Candara" panose="020E0502030303020204" pitchFamily="34" charset="0"/>
              </a:rPr>
              <a:t>Offering Reform environment and learning, creative and non-judgemental</a:t>
            </a:r>
          </a:p>
          <a:p>
            <a:pPr>
              <a:lnSpc>
                <a:spcPct val="90000"/>
              </a:lnSpc>
            </a:pPr>
            <a:r>
              <a:rPr lang="en-GB" sz="1700">
                <a:latin typeface="Candara" panose="020E0502030303020204" pitchFamily="34" charset="0"/>
              </a:rPr>
              <a:t>Reform community, from generation to generation </a:t>
            </a:r>
          </a:p>
          <a:p>
            <a:pPr>
              <a:lnSpc>
                <a:spcPct val="90000"/>
              </a:lnSpc>
            </a:pPr>
            <a:r>
              <a:rPr lang="en-GB" sz="1700">
                <a:latin typeface="Candara" panose="020E0502030303020204" pitchFamily="34" charset="0"/>
              </a:rPr>
              <a:t>Young families activities and events </a:t>
            </a:r>
          </a:p>
          <a:p>
            <a:pPr>
              <a:lnSpc>
                <a:spcPct val="90000"/>
              </a:lnSpc>
            </a:pPr>
            <a:r>
              <a:rPr lang="en-GB" sz="1700">
                <a:latin typeface="Candara" panose="020E0502030303020204" pitchFamily="34" charset="0"/>
              </a:rPr>
              <a:t>Supporting challenges with Jewish school SRE etc. </a:t>
            </a:r>
          </a:p>
          <a:p>
            <a:pPr>
              <a:lnSpc>
                <a:spcPct val="90000"/>
              </a:lnSpc>
            </a:pPr>
            <a:r>
              <a:rPr lang="en-GB" sz="1700">
                <a:latin typeface="Candara" panose="020E0502030303020204" pitchFamily="34" charset="0"/>
              </a:rPr>
              <a:t>Youth clubs and holiday camps for fun and engaging Jewish life</a:t>
            </a:r>
          </a:p>
          <a:p>
            <a:pPr>
              <a:lnSpc>
                <a:spcPct val="90000"/>
              </a:lnSpc>
            </a:pPr>
            <a:r>
              <a:rPr lang="en-GB" sz="1700">
                <a:latin typeface="Candara" panose="020E0502030303020204" pitchFamily="34" charset="0"/>
              </a:rPr>
              <a:t>Live your Jewish values with us at EHRS throughout the year</a:t>
            </a:r>
          </a:p>
          <a:p>
            <a:pPr>
              <a:lnSpc>
                <a:spcPct val="90000"/>
              </a:lnSpc>
            </a:pPr>
            <a:r>
              <a:rPr lang="en-GB" sz="1700">
                <a:latin typeface="Candara" panose="020E0502030303020204" pitchFamily="34" charset="0"/>
              </a:rPr>
              <a:t>Membership offer for all new young families wishing to join EHRS </a:t>
            </a:r>
          </a:p>
        </p:txBody>
      </p:sp>
    </p:spTree>
    <p:extLst>
      <p:ext uri="{BB962C8B-B14F-4D97-AF65-F5344CB8AC3E}">
        <p14:creationId xmlns:p14="http://schemas.microsoft.com/office/powerpoint/2010/main" val="870823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09316A9-990D-4EC3-A671-70EE5C1493A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4" name="Straight Connector 13">
              <a:extLst>
                <a:ext uri="{FF2B5EF4-FFF2-40B4-BE49-F238E27FC236}">
                  <a16:creationId xmlns:a16="http://schemas.microsoft.com/office/drawing/2014/main" id="{9B0C6109-9159-49CA-AD7A-F9035539DB7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686F14F5-308C-4EB6-87AB-05DE9501B1A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A032363-A188-47C5-9D59-9B788809DCD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2C4077DF-6BB9-4069-AD28-6B1664EBB06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1D2B8B50-3419-41ED-9A9F-3CF9EEBBD3F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5C640498-2E73-4FA2-BEB6-C3596A458C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id="{3240EEFC-4112-4C39-A816-C815774F6D6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id="{ADF362B0-03EA-4800-9FAA-9F128587E42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0BA84559-2F4C-4795-9246-4C563F942DB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FA77A1AA-CA47-4A91-A0A1-0A8CE31A985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5" name="Rectangle 24">
            <a:extLst>
              <a:ext uri="{FF2B5EF4-FFF2-40B4-BE49-F238E27FC236}">
                <a16:creationId xmlns:a16="http://schemas.microsoft.com/office/drawing/2014/main" id="{03E8462A-FEBA-4848-81CC-3F8DA3E477B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2109F83F-40FE-4DB3-84CC-09FB3340D06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8" name="Straight Connector 27">
              <a:extLst>
                <a:ext uri="{FF2B5EF4-FFF2-40B4-BE49-F238E27FC236}">
                  <a16:creationId xmlns:a16="http://schemas.microsoft.com/office/drawing/2014/main" id="{1DE492D7-C3C3-48FF-80C8-37021EA0262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0B30FF97-2E9A-490A-AED2-90BA2E0EC17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B6D53C7D-A312-47B6-A66A-230A19CFACA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9329D58C-0D2E-4A2B-AD6A-9CEE506784A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9D446EDE-C690-4461-8BF2-7634808FC8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8">
              <a:extLst>
                <a:ext uri="{FF2B5EF4-FFF2-40B4-BE49-F238E27FC236}">
                  <a16:creationId xmlns:a16="http://schemas.microsoft.com/office/drawing/2014/main" id="{323F3D34-6531-4AD7-A8C6-195A090281A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9">
              <a:extLst>
                <a:ext uri="{FF2B5EF4-FFF2-40B4-BE49-F238E27FC236}">
                  <a16:creationId xmlns:a16="http://schemas.microsoft.com/office/drawing/2014/main" id="{B9B0AE3F-2350-435F-A9B0-C310BF87638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4EFA655C-9E50-4C14-A89E-AD7B648E4E2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3E843863-7D25-4C01-9A17-E817CB6D99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8" name="Rectangle 37">
            <a:extLst>
              <a:ext uri="{FF2B5EF4-FFF2-40B4-BE49-F238E27FC236}">
                <a16:creationId xmlns:a16="http://schemas.microsoft.com/office/drawing/2014/main" id="{7941F9B1-B01B-4A84-89D9-B169AEB4E4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94954" y="409040"/>
            <a:ext cx="7571026" cy="2781402"/>
          </a:xfrm>
          <a:prstGeom prst="rect">
            <a:avLst/>
          </a:prstGeom>
        </p:spPr>
        <p:txBody>
          <a:bodyPr wrap="square" lIns="91440" tIns="45720" rIns="91440" bIns="45720" anchor="t">
            <a:spAutoFit/>
          </a:bodyPr>
          <a:lstStyle/>
          <a:p>
            <a:pPr>
              <a:lnSpc>
                <a:spcPct val="119000"/>
              </a:lnSpc>
              <a:spcAft>
                <a:spcPts val="600"/>
              </a:spcAft>
            </a:pPr>
            <a:r>
              <a:rPr lang="en-GB" sz="2800" b="1" kern="1400" dirty="0">
                <a:solidFill>
                  <a:srgbClr val="4475A1"/>
                </a:solidFill>
                <a:latin typeface="Candara"/>
              </a:rPr>
              <a:t>EHRS Young Families </a:t>
            </a:r>
            <a:r>
              <a:rPr lang="en-GB" sz="1600" kern="1400" dirty="0">
                <a:solidFill>
                  <a:srgbClr val="4475A1"/>
                </a:solidFill>
                <a:latin typeface="Candara"/>
              </a:rPr>
              <a:t>is our </a:t>
            </a:r>
            <a:r>
              <a:rPr lang="en-GB" b="1" kern="1400" dirty="0">
                <a:solidFill>
                  <a:srgbClr val="4475A1"/>
                </a:solidFill>
                <a:latin typeface="Candara"/>
              </a:rPr>
              <a:t>Facebook</a:t>
            </a:r>
            <a:r>
              <a:rPr lang="en-GB" sz="1600" kern="1400" dirty="0">
                <a:solidFill>
                  <a:srgbClr val="4475A1"/>
                </a:solidFill>
                <a:latin typeface="Candara"/>
              </a:rPr>
              <a:t> page specially dedicated to all who are starting their Jewish adventure with an under 8 in the family. It lists our events as they are planned. </a:t>
            </a:r>
            <a:endParaRPr lang="en-GB"/>
          </a:p>
          <a:p>
            <a:pPr>
              <a:lnSpc>
                <a:spcPct val="119000"/>
              </a:lnSpc>
              <a:spcAft>
                <a:spcPts val="600"/>
              </a:spcAft>
            </a:pPr>
            <a:r>
              <a:rPr lang="en-GB" sz="3200" kern="1400" dirty="0">
                <a:solidFill>
                  <a:srgbClr val="00B0F0"/>
                </a:solidFill>
                <a:latin typeface="Candara" panose="020E0502030303020204" pitchFamily="34" charset="0"/>
              </a:rPr>
              <a:t>Webpage</a:t>
            </a:r>
            <a:r>
              <a:rPr lang="en-GB" sz="2400" kern="1400" dirty="0">
                <a:solidFill>
                  <a:srgbClr val="00B0F0"/>
                </a:solidFill>
                <a:latin typeface="Candara" panose="020E0502030303020204" pitchFamily="34" charset="0"/>
              </a:rPr>
              <a:t> - </a:t>
            </a:r>
            <a:r>
              <a:rPr lang="en-GB" sz="2400" kern="1400" dirty="0">
                <a:solidFill>
                  <a:srgbClr val="00B0F0"/>
                </a:solidFill>
                <a:latin typeface="Candara" panose="020E0502030303020204" pitchFamily="34" charset="0"/>
                <a:hlinkClick r:id="rId2"/>
              </a:rPr>
              <a:t>https://www.ehrs.uk/youngfamilies/</a:t>
            </a:r>
            <a:endParaRPr lang="en-GB" sz="2400" kern="1400" dirty="0">
              <a:solidFill>
                <a:srgbClr val="00B0F0"/>
              </a:solidFill>
              <a:latin typeface="Candara" panose="020E0502030303020204" pitchFamily="34" charset="0"/>
            </a:endParaRPr>
          </a:p>
          <a:p>
            <a:pPr>
              <a:lnSpc>
                <a:spcPct val="119000"/>
              </a:lnSpc>
              <a:spcAft>
                <a:spcPts val="600"/>
              </a:spcAft>
            </a:pPr>
            <a:r>
              <a:rPr lang="en-GB" sz="2400" kern="1400" dirty="0">
                <a:solidFill>
                  <a:srgbClr val="00B0F0"/>
                </a:solidFill>
                <a:latin typeface="Candara" panose="020E0502030303020204" pitchFamily="34" charset="0"/>
              </a:rPr>
              <a:t>E-mail </a:t>
            </a:r>
            <a:r>
              <a:rPr lang="en-GB" sz="2400" kern="1400" dirty="0">
                <a:solidFill>
                  <a:srgbClr val="00B0F0"/>
                </a:solidFill>
                <a:latin typeface="Candara" panose="020E0502030303020204" pitchFamily="34" charset="0"/>
                <a:hlinkClick r:id="rId3"/>
              </a:rPr>
              <a:t>youngfamilies@ehrs.uk</a:t>
            </a:r>
            <a:r>
              <a:rPr lang="en-GB" sz="2400" kern="1400" dirty="0">
                <a:solidFill>
                  <a:srgbClr val="00B0F0"/>
                </a:solidFill>
                <a:latin typeface="Candara" panose="020E0502030303020204" pitchFamily="34" charset="0"/>
              </a:rPr>
              <a:t> to receive weekly updates of all that’s going on.</a:t>
            </a:r>
            <a:endParaRPr lang="en-GB" sz="2400" kern="1400" dirty="0">
              <a:ln>
                <a:noFill/>
              </a:ln>
              <a:solidFill>
                <a:srgbClr val="FF0000"/>
              </a:solidFill>
              <a:effectLst/>
              <a:latin typeface="Candara" panose="020E0502030303020204" pitchFamily="34" charset="0"/>
            </a:endParaRP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11545" b="7926"/>
          <a:stretch/>
        </p:blipFill>
        <p:spPr>
          <a:xfrm>
            <a:off x="2306182" y="3423143"/>
            <a:ext cx="4635262" cy="283365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33369" y="1715958"/>
            <a:ext cx="2806504" cy="3742006"/>
          </a:xfrm>
          <a:prstGeom prst="rect">
            <a:avLst/>
          </a:prstGeom>
        </p:spPr>
      </p:pic>
    </p:spTree>
    <p:extLst>
      <p:ext uri="{BB962C8B-B14F-4D97-AF65-F5344CB8AC3E}">
        <p14:creationId xmlns:p14="http://schemas.microsoft.com/office/powerpoint/2010/main" val="791275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6582886-877C-4AEC-A77F-8055EB9A0CF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1" name="Freeform 14">
              <a:extLst>
                <a:ext uri="{FF2B5EF4-FFF2-40B4-BE49-F238E27FC236}">
                  <a16:creationId xmlns:a16="http://schemas.microsoft.com/office/drawing/2014/main" id="{171A838D-27EA-485C-9A80-DCE624AB30B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9059F313-A1BB-425E-9626-2BD43CAC648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19ABF76A-A1AE-44BB-9ECB-D55D2FE29BF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5B6D2EC4-82D3-43B8-82D6-028CB434561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520034CE-71F9-4E0F-94D8-99335CB852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1926C6C0-16F7-4CDC-B481-2D19B2F3BF0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042CE423-CE6E-4EE9-91F2-3E40EFB40A3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699BB4BD-31D7-434C-A6DB-E2CF3ACF605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23D406B8-656A-4D8B-91D0-BF4202C86FE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83F4BFB6-D6B8-446C-8E17-3D54DCA9FF2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2" name="Rectangle 21">
            <a:extLst>
              <a:ext uri="{FF2B5EF4-FFF2-40B4-BE49-F238E27FC236}">
                <a16:creationId xmlns:a16="http://schemas.microsoft.com/office/drawing/2014/main" id="{4F57DB1C-6494-4CC4-A5E8-9319575653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FFFB778B-5206-4BB0-A468-327E713676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Shape 25">
            <a:extLst>
              <a:ext uri="{FF2B5EF4-FFF2-40B4-BE49-F238E27FC236}">
                <a16:creationId xmlns:a16="http://schemas.microsoft.com/office/drawing/2014/main" id="{E6C0471D-BE03-4D81-BDB5-D510BC0D8A7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3379" y="0"/>
            <a:ext cx="5438621" cy="6857999"/>
          </a:xfrm>
          <a:custGeom>
            <a:avLst/>
            <a:gdLst>
              <a:gd name="connsiteX0" fmla="*/ 0 w 5438621"/>
              <a:gd name="connsiteY0" fmla="*/ 0 h 6857999"/>
              <a:gd name="connsiteX1" fmla="*/ 573774 w 5438621"/>
              <a:gd name="connsiteY1" fmla="*/ 0 h 6857999"/>
              <a:gd name="connsiteX2" fmla="*/ 1182808 w 5438621"/>
              <a:gd name="connsiteY2" fmla="*/ 0 h 6857999"/>
              <a:gd name="connsiteX3" fmla="*/ 4537195 w 5438621"/>
              <a:gd name="connsiteY3" fmla="*/ 0 h 6857999"/>
              <a:gd name="connsiteX4" fmla="*/ 5187609 w 5438621"/>
              <a:gd name="connsiteY4" fmla="*/ 0 h 6857999"/>
              <a:gd name="connsiteX5" fmla="*/ 5438621 w 5438621"/>
              <a:gd name="connsiteY5" fmla="*/ 0 h 6857999"/>
              <a:gd name="connsiteX6" fmla="*/ 5438621 w 5438621"/>
              <a:gd name="connsiteY6" fmla="*/ 6857999 h 6857999"/>
              <a:gd name="connsiteX7" fmla="*/ 4802807 w 5438621"/>
              <a:gd name="connsiteY7" fmla="*/ 6857999 h 6857999"/>
              <a:gd name="connsiteX8" fmla="*/ 4537195 w 5438621"/>
              <a:gd name="connsiteY8" fmla="*/ 6857999 h 6857999"/>
              <a:gd name="connsiteX9" fmla="*/ 1182808 w 5438621"/>
              <a:gd name="connsiteY9" fmla="*/ 6857999 h 6857999"/>
              <a:gd name="connsiteX10" fmla="*/ 1049897 w 5438621"/>
              <a:gd name="connsiteY1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38621" h="6857999">
                <a:moveTo>
                  <a:pt x="0" y="0"/>
                </a:moveTo>
                <a:lnTo>
                  <a:pt x="573774" y="0"/>
                </a:lnTo>
                <a:lnTo>
                  <a:pt x="1182808" y="0"/>
                </a:lnTo>
                <a:lnTo>
                  <a:pt x="4537195" y="0"/>
                </a:lnTo>
                <a:lnTo>
                  <a:pt x="5187609" y="0"/>
                </a:lnTo>
                <a:lnTo>
                  <a:pt x="5438621" y="0"/>
                </a:lnTo>
                <a:lnTo>
                  <a:pt x="5438621" y="6857999"/>
                </a:lnTo>
                <a:lnTo>
                  <a:pt x="4802807" y="6857999"/>
                </a:lnTo>
                <a:lnTo>
                  <a:pt x="4537195" y="6857999"/>
                </a:lnTo>
                <a:lnTo>
                  <a:pt x="1182808" y="6857999"/>
                </a:lnTo>
                <a:lnTo>
                  <a:pt x="1049897" y="6857999"/>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8" name="Straight Connector 27">
            <a:extLst>
              <a:ext uri="{FF2B5EF4-FFF2-40B4-BE49-F238E27FC236}">
                <a16:creationId xmlns:a16="http://schemas.microsoft.com/office/drawing/2014/main" id="{22721A85-1EA4-4D87-97AB-0BB4AB78F92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78143" y="0"/>
            <a:ext cx="860630" cy="6857999"/>
          </a:xfrm>
          <a:prstGeom prst="line">
            <a:avLst/>
          </a:prstGeom>
          <a:ln w="15875" cap="sq">
            <a:solidFill>
              <a:schemeClr val="accent1"/>
            </a:solidFill>
            <a:beve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E5E836EB-03CD-4BA5-A751-21D2ACC2830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53743" y="3483429"/>
            <a:ext cx="6738258" cy="3374570"/>
          </a:xfrm>
          <a:prstGeom prst="line">
            <a:avLst/>
          </a:prstGeom>
          <a:ln w="9525">
            <a:solidFill>
              <a:schemeClr val="accent1">
                <a:lumMod val="60000"/>
                <a:lumOff val="40000"/>
                <a:alpha val="80000"/>
              </a:schemeClr>
            </a:solidFill>
          </a:ln>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idx="1"/>
          </p:nvPr>
        </p:nvSpPr>
        <p:spPr>
          <a:xfrm>
            <a:off x="7534654" y="1892300"/>
            <a:ext cx="4076832" cy="3073400"/>
          </a:xfrm>
        </p:spPr>
        <p:txBody>
          <a:bodyPr vert="horz" lIns="91440" tIns="45720" rIns="91440" bIns="45720" rtlCol="0" anchor="ctr">
            <a:normAutofit/>
          </a:bodyPr>
          <a:lstStyle/>
          <a:p>
            <a:r>
              <a:rPr lang="en-US" dirty="0">
                <a:solidFill>
                  <a:srgbClr val="FFFFFF"/>
                </a:solidFill>
              </a:rPr>
              <a:t>Contact: </a:t>
            </a:r>
            <a:endParaRPr lang="en-US">
              <a:solidFill>
                <a:srgbClr val="FFFFFF"/>
              </a:solidFill>
            </a:endParaRPr>
          </a:p>
          <a:p>
            <a:r>
              <a:rPr lang="en-US" dirty="0">
                <a:solidFill>
                  <a:schemeClr val="bg1"/>
                </a:solidFill>
                <a:hlinkClick r:id="rId2">
                  <a:extLst>
                    <a:ext uri="{A12FA001-AC4F-418D-AE19-62706E023703}">
                      <ahyp:hlinkClr xmlns="" xmlns:ahyp="http://schemas.microsoft.com/office/drawing/2018/hyperlinkcolor" val="tx"/>
                    </a:ext>
                  </a:extLst>
                </a:hlinkClick>
              </a:rPr>
              <a:t>sarah.koster@ehrs.uk</a:t>
            </a:r>
            <a:r>
              <a:rPr lang="en-US" dirty="0">
                <a:solidFill>
                  <a:schemeClr val="bg1"/>
                </a:solidFill>
              </a:rPr>
              <a:t>      </a:t>
            </a:r>
            <a:r>
              <a:rPr lang="en-US" dirty="0">
                <a:solidFill>
                  <a:schemeClr val="bg1"/>
                </a:solidFill>
                <a:hlinkClick r:id="rId3">
                  <a:extLst>
                    <a:ext uri="{A12FA001-AC4F-418D-AE19-62706E023703}">
                      <ahyp:hlinkClr xmlns="" xmlns:ahyp="http://schemas.microsoft.com/office/drawing/2018/hyperlinkcolor" val="tx"/>
                    </a:ext>
                  </a:extLst>
                </a:hlinkClick>
              </a:rPr>
              <a:t>youngfamilies@ehrs.uk</a:t>
            </a:r>
            <a:r>
              <a:rPr lang="en-US" dirty="0">
                <a:solidFill>
                  <a:schemeClr val="bg1"/>
                </a:solidFill>
              </a:rPr>
              <a:t> </a:t>
            </a:r>
          </a:p>
          <a:p>
            <a:endParaRPr lang="en-US">
              <a:solidFill>
                <a:srgbClr val="FFFFFF"/>
              </a:solidFill>
            </a:endParaRPr>
          </a:p>
        </p:txBody>
      </p:sp>
      <p:sp>
        <p:nvSpPr>
          <p:cNvPr id="32" name="Isosceles Triangle 31">
            <a:extLst>
              <a:ext uri="{FF2B5EF4-FFF2-40B4-BE49-F238E27FC236}">
                <a16:creationId xmlns:a16="http://schemas.microsoft.com/office/drawing/2014/main" id="{A27691EB-14CF-4237-B5EB-C94B92677A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49404" y="0"/>
            <a:ext cx="842596" cy="5666154"/>
          </a:xfrm>
          <a:prstGeom prst="triangle">
            <a:avLst>
              <a:gd name="adj" fmla="val 100000"/>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Title 3"/>
          <p:cNvSpPr>
            <a:spLocks noGrp="1"/>
          </p:cNvSpPr>
          <p:nvPr>
            <p:ph type="title"/>
          </p:nvPr>
        </p:nvSpPr>
        <p:spPr>
          <a:xfrm>
            <a:off x="829734" y="854529"/>
            <a:ext cx="5799665" cy="5148943"/>
          </a:xfrm>
        </p:spPr>
        <p:txBody>
          <a:bodyPr vert="horz" lIns="91440" tIns="45720" rIns="91440" bIns="45720" rtlCol="0" anchor="ctr">
            <a:normAutofit/>
          </a:bodyPr>
          <a:lstStyle/>
          <a:p>
            <a:pPr algn="r"/>
            <a:r>
              <a:rPr lang="en-US" sz="9600" dirty="0"/>
              <a:t>Q&amp;A</a:t>
            </a:r>
            <a:r>
              <a:rPr lang="en-US" sz="6000" dirty="0"/>
              <a:t> </a:t>
            </a:r>
            <a:endParaRPr lang="en-US" sz="6000"/>
          </a:p>
        </p:txBody>
      </p:sp>
    </p:spTree>
    <p:extLst>
      <p:ext uri="{BB962C8B-B14F-4D97-AF65-F5344CB8AC3E}">
        <p14:creationId xmlns:p14="http://schemas.microsoft.com/office/powerpoint/2010/main" val="1057551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2811"/>
          </a:xfrm>
        </p:spPr>
        <p:txBody>
          <a:bodyPr/>
          <a:lstStyle/>
          <a:p>
            <a:r>
              <a:rPr lang="en-GB" dirty="0">
                <a:latin typeface="Candara" panose="020E0502030303020204" pitchFamily="34" charset="0"/>
              </a:rPr>
              <a:t>Welcome &amp; Introduction </a:t>
            </a:r>
          </a:p>
        </p:txBody>
      </p:sp>
      <p:pic>
        <p:nvPicPr>
          <p:cNvPr id="1028" name="Picture 4" descr="Rabbi Debbie Young-Some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7211" y="4358114"/>
            <a:ext cx="2208802" cy="147253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0971" y="2100086"/>
            <a:ext cx="1584552" cy="1584552"/>
          </a:xfrm>
          <a:prstGeom prst="rect">
            <a:avLst/>
          </a:prstGeom>
        </p:spPr>
      </p:pic>
      <p:sp>
        <p:nvSpPr>
          <p:cNvPr id="4" name="TextBox 3"/>
          <p:cNvSpPr txBox="1"/>
          <p:nvPr/>
        </p:nvSpPr>
        <p:spPr>
          <a:xfrm>
            <a:off x="2624494" y="2509806"/>
            <a:ext cx="2129246" cy="923330"/>
          </a:xfrm>
          <a:prstGeom prst="rect">
            <a:avLst/>
          </a:prstGeom>
          <a:noFill/>
        </p:spPr>
        <p:txBody>
          <a:bodyPr wrap="square" rtlCol="0">
            <a:spAutoFit/>
          </a:bodyPr>
          <a:lstStyle/>
          <a:p>
            <a:r>
              <a:rPr lang="en-GB" dirty="0">
                <a:latin typeface="Candara" panose="020E0502030303020204" pitchFamily="34" charset="0"/>
              </a:rPr>
              <a:t>Milissa Seiler MA – Head Teacher Nagila Nursey </a:t>
            </a:r>
          </a:p>
        </p:txBody>
      </p:sp>
      <p:sp>
        <p:nvSpPr>
          <p:cNvPr id="8" name="TextBox 7"/>
          <p:cNvSpPr txBox="1"/>
          <p:nvPr/>
        </p:nvSpPr>
        <p:spPr>
          <a:xfrm>
            <a:off x="5391206" y="4625567"/>
            <a:ext cx="2129246" cy="923330"/>
          </a:xfrm>
          <a:prstGeom prst="rect">
            <a:avLst/>
          </a:prstGeom>
          <a:noFill/>
        </p:spPr>
        <p:txBody>
          <a:bodyPr wrap="square" rtlCol="0">
            <a:spAutoFit/>
          </a:bodyPr>
          <a:lstStyle/>
          <a:p>
            <a:r>
              <a:rPr lang="en-GB" dirty="0">
                <a:latin typeface="Candara" panose="020E0502030303020204" pitchFamily="34" charset="0"/>
              </a:rPr>
              <a:t>Rabbi Debbie Young – Somers (Yavneh Parent) </a:t>
            </a:r>
          </a:p>
        </p:txBody>
      </p:sp>
      <p:sp>
        <p:nvSpPr>
          <p:cNvPr id="9" name="TextBox 8"/>
          <p:cNvSpPr txBox="1"/>
          <p:nvPr/>
        </p:nvSpPr>
        <p:spPr>
          <a:xfrm>
            <a:off x="7193579" y="2508492"/>
            <a:ext cx="2129246" cy="923330"/>
          </a:xfrm>
          <a:prstGeom prst="rect">
            <a:avLst/>
          </a:prstGeom>
          <a:noFill/>
        </p:spPr>
        <p:txBody>
          <a:bodyPr wrap="square" rtlCol="0">
            <a:spAutoFit/>
          </a:bodyPr>
          <a:lstStyle/>
          <a:p>
            <a:r>
              <a:rPr lang="en-GB" dirty="0">
                <a:latin typeface="Candara" panose="020E0502030303020204" pitchFamily="34" charset="0"/>
              </a:rPr>
              <a:t>Sarah Koster –Young Families Lead (Sinai parent) </a:t>
            </a:r>
          </a:p>
        </p:txBody>
      </p:sp>
      <p:pic>
        <p:nvPicPr>
          <p:cNvPr id="5" name="Picture 5" descr="A close-up of a person smiling&#10;&#10;Description automatically generated">
            <a:extLst>
              <a:ext uri="{FF2B5EF4-FFF2-40B4-BE49-F238E27FC236}">
                <a16:creationId xmlns:a16="http://schemas.microsoft.com/office/drawing/2014/main" id="{D76BF2E2-5E4C-38B4-0238-4C13E86B660B}"/>
              </a:ext>
            </a:extLst>
          </p:cNvPr>
          <p:cNvPicPr>
            <a:picLocks noChangeAspect="1"/>
          </p:cNvPicPr>
          <p:nvPr/>
        </p:nvPicPr>
        <p:blipFill>
          <a:blip r:embed="rId4"/>
          <a:stretch>
            <a:fillRect/>
          </a:stretch>
        </p:blipFill>
        <p:spPr>
          <a:xfrm>
            <a:off x="1083876" y="1864921"/>
            <a:ext cx="1469859" cy="1820534"/>
          </a:xfrm>
          <a:prstGeom prst="rect">
            <a:avLst/>
          </a:prstGeom>
        </p:spPr>
      </p:pic>
    </p:spTree>
    <p:extLst>
      <p:ext uri="{BB962C8B-B14F-4D97-AF65-F5344CB8AC3E}">
        <p14:creationId xmlns:p14="http://schemas.microsoft.com/office/powerpoint/2010/main" val="4030438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 name="Group 8">
            <a:extLst>
              <a:ext uri="{FF2B5EF4-FFF2-40B4-BE49-F238E27FC236}">
                <a16:creationId xmlns:a16="http://schemas.microsoft.com/office/drawing/2014/main" id="{10BE40E3-5550-4CDD-B4FD-387C33EBF15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71A6B738-E50C-4653-B343-B9D6A5EA277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98768D6-B28C-40A3-B381-39306F5816D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27C15B9-7795-4321-AB30-DF1DEF65C19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78EC957-1F3F-4C00-B023-C8725C2171C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3D642632-BBD5-46D6-A91D-9B2BF68219B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BF9D518D-AFF5-4DE2-AEE2-0EC15479A9A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14EF979B-B00D-460C-BD56-7EEAFB7E0F9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3E40F9A1-6B82-400F-9397-26D1D36F1F0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2EF7DDF1-FF86-4CA4-B08B-8939557EBDB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6D7C1F89-72B2-4FDC-B9E2-04F52D5C504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42" name="Rectangle 20">
            <a:extLst>
              <a:ext uri="{FF2B5EF4-FFF2-40B4-BE49-F238E27FC236}">
                <a16:creationId xmlns:a16="http://schemas.microsoft.com/office/drawing/2014/main" id="{BDDE9CD4-0E0A-4129-8689-A89C4E9A666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
            <a:extLst>
              <a:ext uri="{FF2B5EF4-FFF2-40B4-BE49-F238E27FC236}">
                <a16:creationId xmlns:a16="http://schemas.microsoft.com/office/drawing/2014/main" id="{8167CEA1-30C8-9335-CE45-88AF6814A7E1}"/>
              </a:ext>
            </a:extLst>
          </p:cNvPr>
          <p:cNvPicPr>
            <a:picLocks noChangeAspect="1"/>
          </p:cNvPicPr>
          <p:nvPr/>
        </p:nvPicPr>
        <p:blipFill rotWithShape="1">
          <a:blip r:embed="rId2">
            <a:duotone>
              <a:schemeClr val="bg2">
                <a:shade val="45000"/>
                <a:satMod val="135000"/>
              </a:schemeClr>
              <a:prstClr val="white"/>
            </a:duotone>
            <a:alphaModFix amt="25000"/>
          </a:blip>
          <a:srcRect r="-2" b="6263"/>
          <a:stretch/>
        </p:blipFill>
        <p:spPr>
          <a:xfrm>
            <a:off x="1" y="10"/>
            <a:ext cx="12191999" cy="6857990"/>
          </a:xfrm>
          <a:prstGeom prst="rect">
            <a:avLst/>
          </a:prstGeom>
        </p:spPr>
      </p:pic>
      <p:grpSp>
        <p:nvGrpSpPr>
          <p:cNvPr id="44" name="Group 22">
            <a:extLst>
              <a:ext uri="{FF2B5EF4-FFF2-40B4-BE49-F238E27FC236}">
                <a16:creationId xmlns:a16="http://schemas.microsoft.com/office/drawing/2014/main" id="{85DB3CA2-FA66-42B9-90EF-394894352D8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2C8D0718-07C6-45A2-A743-BC64673C965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AE7BCCE-817C-4933-A587-F1EF87D4B4A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0E96C1E8-3E07-4AF1-BA61-7FB948F90A5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B3B592D1-4031-4144-A2DB-B2D8F8C7381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55CB28D4-D6D1-4DB7-B557-D5FF65237B4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F69D97D4-6031-4064-9BBA-2E96839A3CF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BAF978AE-97B1-4224-A562-EBCE373A123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3A18250B-41A2-4BA7-9E5C-679CF3AEFB3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C8751ECC-5286-4332-9942-2D01B713590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5952A4A6-F619-458C-A026-6E5D6AF15D0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677334" y="609600"/>
            <a:ext cx="8596668" cy="1320800"/>
          </a:xfrm>
        </p:spPr>
        <p:txBody>
          <a:bodyPr vert="horz" lIns="91440" tIns="45720" rIns="91440" bIns="45720" rtlCol="0" anchor="t">
            <a:normAutofit/>
          </a:bodyPr>
          <a:lstStyle/>
          <a:p>
            <a:r>
              <a:rPr lang="en-US"/>
              <a:t>The how tos for EHRS collection </a:t>
            </a:r>
            <a:br>
              <a:rPr lang="en-US"/>
            </a:br>
            <a:endParaRPr lang="en-US"/>
          </a:p>
        </p:txBody>
      </p:sp>
      <p:sp>
        <p:nvSpPr>
          <p:cNvPr id="46" name="TextBox 45">
            <a:extLst>
              <a:ext uri="{FF2B5EF4-FFF2-40B4-BE49-F238E27FC236}">
                <a16:creationId xmlns:a16="http://schemas.microsoft.com/office/drawing/2014/main" id="{4DE63FB3-AE50-00A7-389D-3A41A3D901A9}"/>
              </a:ext>
            </a:extLst>
          </p:cNvPr>
          <p:cNvSpPr txBox="1"/>
          <p:nvPr/>
        </p:nvSpPr>
        <p:spPr>
          <a:xfrm>
            <a:off x="680884" y="1172497"/>
            <a:ext cx="822468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404040"/>
                </a:solidFill>
              </a:rPr>
              <a:t>Jewish day schools all require the completion of a CRP (Certificate of Religious Practice) form for admission which is dependent on collecting points for service attendance, Jewish education or volunteering in the Jewish community.  Each school has its own unique requirements. </a:t>
            </a:r>
            <a:endParaRPr lang="en-GB" dirty="0"/>
          </a:p>
        </p:txBody>
      </p:sp>
      <p:graphicFrame>
        <p:nvGraphicFramePr>
          <p:cNvPr id="52" name="TextBox 2">
            <a:extLst>
              <a:ext uri="{FF2B5EF4-FFF2-40B4-BE49-F238E27FC236}">
                <a16:creationId xmlns:a16="http://schemas.microsoft.com/office/drawing/2014/main" id="{698CE28F-9F08-F7BF-E899-403081EA40B0}"/>
              </a:ext>
            </a:extLst>
          </p:cNvPr>
          <p:cNvGraphicFramePr/>
          <p:nvPr>
            <p:extLst>
              <p:ext uri="{D42A27DB-BD31-4B8C-83A1-F6EECF244321}">
                <p14:modId xmlns:p14="http://schemas.microsoft.com/office/powerpoint/2010/main" val="4273022717"/>
              </p:ext>
            </p:extLst>
          </p:nvPr>
        </p:nvGraphicFramePr>
        <p:xfrm>
          <a:off x="333205" y="2234334"/>
          <a:ext cx="9518440" cy="4003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8165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51327"/>
            <a:ext cx="8596668" cy="670560"/>
          </a:xfrm>
        </p:spPr>
        <p:txBody>
          <a:bodyPr/>
          <a:lstStyle/>
          <a:p>
            <a:r>
              <a:rPr lang="en-GB" dirty="0">
                <a:latin typeface="Candara" panose="020E0502030303020204" pitchFamily="34" charset="0"/>
              </a:rPr>
              <a:t>What are the schools asking for? </a:t>
            </a:r>
          </a:p>
        </p:txBody>
      </p:sp>
      <p:sp>
        <p:nvSpPr>
          <p:cNvPr id="4" name="Content Placeholder 3"/>
          <p:cNvSpPr>
            <a:spLocks noGrp="1"/>
          </p:cNvSpPr>
          <p:nvPr>
            <p:ph sz="half" idx="2"/>
          </p:nvPr>
        </p:nvSpPr>
        <p:spPr>
          <a:xfrm>
            <a:off x="688284" y="3551350"/>
            <a:ext cx="4042016" cy="3304117"/>
          </a:xfrm>
        </p:spPr>
        <p:txBody>
          <a:bodyPr vert="horz" lIns="91440" tIns="45720" rIns="91440" bIns="45720" rtlCol="0" anchor="t">
            <a:noAutofit/>
          </a:bodyPr>
          <a:lstStyle/>
          <a:p>
            <a:r>
              <a:rPr lang="en-GB" sz="1600">
                <a:solidFill>
                  <a:schemeClr val="tx1"/>
                </a:solidFill>
                <a:latin typeface="Candara"/>
              </a:rPr>
              <a:t>12 visits in 12 months at Progressive (Liberal, </a:t>
            </a:r>
            <a:r>
              <a:rPr lang="en-GB" sz="1600" err="1">
                <a:solidFill>
                  <a:schemeClr val="tx1"/>
                </a:solidFill>
                <a:latin typeface="Candara"/>
              </a:rPr>
              <a:t>Masorti</a:t>
            </a:r>
            <a:r>
              <a:rPr lang="en-GB" sz="1600">
                <a:solidFill>
                  <a:schemeClr val="tx1"/>
                </a:solidFill>
                <a:latin typeface="Candara"/>
              </a:rPr>
              <a:t> or Reform)  shul </a:t>
            </a:r>
            <a:r>
              <a:rPr lang="en-GB" sz="1600">
                <a:solidFill>
                  <a:schemeClr val="tx1"/>
                </a:solidFill>
                <a:latin typeface="Candara" panose="020E0502030303020204" pitchFamily="34" charset="0"/>
              </a:rPr>
              <a:t>  </a:t>
            </a:r>
            <a:r>
              <a:rPr lang="en-GB" sz="1600">
                <a:solidFill>
                  <a:schemeClr val="tx1"/>
                </a:solidFill>
                <a:latin typeface="Candara"/>
              </a:rPr>
              <a:t>Priority 1 </a:t>
            </a:r>
            <a:endParaRPr lang="en-GB" sz="1600" dirty="0">
              <a:solidFill>
                <a:schemeClr val="tx1"/>
              </a:solidFill>
              <a:latin typeface="Candara" panose="020E0502030303020204" pitchFamily="34" charset="0"/>
            </a:endParaRPr>
          </a:p>
          <a:p>
            <a:r>
              <a:rPr lang="en-GB" sz="1600" dirty="0">
                <a:solidFill>
                  <a:schemeClr val="tx1"/>
                </a:solidFill>
                <a:latin typeface="Candara" panose="020E0502030303020204" pitchFamily="34" charset="0"/>
              </a:rPr>
              <a:t>4 visits if sibling or staff member – Priority 1 </a:t>
            </a:r>
          </a:p>
          <a:p>
            <a:r>
              <a:rPr lang="en-GB" sz="1600">
                <a:solidFill>
                  <a:schemeClr val="tx1"/>
                </a:solidFill>
                <a:latin typeface="Candara"/>
              </a:rPr>
              <a:t>4 visits – to a United shul but will be priority 2  </a:t>
            </a:r>
            <a:r>
              <a:rPr lang="en-GB" sz="1600">
                <a:solidFill>
                  <a:schemeClr val="tx1"/>
                </a:solidFill>
                <a:latin typeface="Candara" panose="020E0502030303020204" pitchFamily="34" charset="0"/>
              </a:rPr>
              <a:t>  </a:t>
            </a:r>
            <a:endParaRPr lang="en-GB" sz="1600" dirty="0">
              <a:solidFill>
                <a:schemeClr val="tx1"/>
              </a:solidFill>
              <a:latin typeface="Candara" panose="020E0502030303020204" pitchFamily="34" charset="0"/>
            </a:endParaRPr>
          </a:p>
          <a:p>
            <a:r>
              <a:rPr lang="en-GB" sz="1600">
                <a:solidFill>
                  <a:srgbClr val="FF0000"/>
                </a:solidFill>
                <a:latin typeface="Candara"/>
                <a:hlinkClick r:id="rId2"/>
              </a:rPr>
              <a:t>Clore CRP FORM </a:t>
            </a:r>
            <a:endParaRPr lang="en-GB" sz="1600" dirty="0">
              <a:solidFill>
                <a:srgbClr val="FF0000"/>
              </a:solidFill>
              <a:latin typeface="Candara" panose="020E0502030303020204" pitchFamily="34" charset="0"/>
            </a:endParaRPr>
          </a:p>
        </p:txBody>
      </p:sp>
      <p:sp>
        <p:nvSpPr>
          <p:cNvPr id="5" name="Text Placeholder 4"/>
          <p:cNvSpPr>
            <a:spLocks noGrp="1"/>
          </p:cNvSpPr>
          <p:nvPr>
            <p:ph type="body" sz="quarter" idx="3"/>
          </p:nvPr>
        </p:nvSpPr>
        <p:spPr>
          <a:xfrm>
            <a:off x="4793416" y="2839895"/>
            <a:ext cx="4185618" cy="576262"/>
          </a:xfrm>
        </p:spPr>
        <p:txBody>
          <a:bodyPr/>
          <a:lstStyle/>
          <a:p>
            <a:r>
              <a:rPr lang="en-GB" dirty="0" err="1">
                <a:solidFill>
                  <a:srgbClr val="CC8A40"/>
                </a:solidFill>
                <a:latin typeface="Candara" panose="020E0502030303020204" pitchFamily="34" charset="0"/>
              </a:rPr>
              <a:t>Akiva</a:t>
            </a:r>
            <a:r>
              <a:rPr lang="en-GB" dirty="0">
                <a:latin typeface="Candara" panose="020E0502030303020204" pitchFamily="34" charset="0"/>
              </a:rPr>
              <a:t> </a:t>
            </a:r>
          </a:p>
        </p:txBody>
      </p:sp>
      <p:sp>
        <p:nvSpPr>
          <p:cNvPr id="7" name="TextBox 6"/>
          <p:cNvSpPr txBox="1"/>
          <p:nvPr/>
        </p:nvSpPr>
        <p:spPr>
          <a:xfrm>
            <a:off x="675995" y="1096695"/>
            <a:ext cx="11162044" cy="3354765"/>
          </a:xfrm>
          <a:prstGeom prst="rect">
            <a:avLst/>
          </a:prstGeom>
          <a:noFill/>
        </p:spPr>
        <p:txBody>
          <a:bodyPr wrap="square" lIns="91440" tIns="45720" rIns="91440" bIns="45720" rtlCol="0" anchor="t">
            <a:spAutoFit/>
          </a:bodyPr>
          <a:lstStyle/>
          <a:p>
            <a:r>
              <a:rPr lang="en-GB" sz="2000" dirty="0">
                <a:latin typeface="Candara"/>
              </a:rPr>
              <a:t>All nursery places – apply directly to the school </a:t>
            </a:r>
            <a:endParaRPr lang="en-US">
              <a:latin typeface="Candara"/>
            </a:endParaRPr>
          </a:p>
          <a:p>
            <a:r>
              <a:rPr lang="en-GB" dirty="0">
                <a:latin typeface="Candara"/>
              </a:rPr>
              <a:t>(No points are needed for Nagila Nursery and attending will earn you points for reception). </a:t>
            </a:r>
            <a:endParaRPr lang="en-GB"/>
          </a:p>
          <a:p>
            <a:endParaRPr lang="en-GB" sz="2000" dirty="0">
              <a:latin typeface="Candara" panose="020E0502030303020204" pitchFamily="34" charset="0"/>
            </a:endParaRPr>
          </a:p>
          <a:p>
            <a:r>
              <a:rPr lang="en-GB" sz="2000" dirty="0">
                <a:latin typeface="Candara"/>
              </a:rPr>
              <a:t>Reception CRP forms go direct to the school, but you will also be required to complete a borough specific school application. These are due by </a:t>
            </a:r>
            <a:r>
              <a:rPr lang="en-GB" sz="2400" dirty="0">
                <a:solidFill>
                  <a:srgbClr val="CC8A40"/>
                </a:solidFill>
                <a:latin typeface="Candara"/>
              </a:rPr>
              <a:t>15 January 2024</a:t>
            </a:r>
          </a:p>
          <a:p>
            <a:endParaRPr lang="en-GB" sz="2000" dirty="0">
              <a:solidFill>
                <a:srgbClr val="CC8A40"/>
              </a:solidFill>
              <a:latin typeface="Candara"/>
            </a:endParaRPr>
          </a:p>
          <a:p>
            <a:endParaRPr lang="en-GB" sz="2000" dirty="0">
              <a:solidFill>
                <a:srgbClr val="CC8A40"/>
              </a:solidFill>
              <a:latin typeface="Candara"/>
            </a:endParaRPr>
          </a:p>
          <a:p>
            <a:endParaRPr lang="en-GB" dirty="0"/>
          </a:p>
          <a:p>
            <a:endParaRPr lang="en-GB" dirty="0"/>
          </a:p>
          <a:p>
            <a:endParaRPr lang="en-GB" dirty="0"/>
          </a:p>
          <a:p>
            <a:endParaRPr lang="en-GB" dirty="0"/>
          </a:p>
        </p:txBody>
      </p:sp>
      <p:sp>
        <p:nvSpPr>
          <p:cNvPr id="8" name="Text Placeholder 7"/>
          <p:cNvSpPr>
            <a:spLocks noGrp="1"/>
          </p:cNvSpPr>
          <p:nvPr>
            <p:ph type="body" idx="1"/>
          </p:nvPr>
        </p:nvSpPr>
        <p:spPr>
          <a:xfrm>
            <a:off x="689624" y="2901346"/>
            <a:ext cx="4185623" cy="576262"/>
          </a:xfrm>
        </p:spPr>
        <p:txBody>
          <a:bodyPr/>
          <a:lstStyle/>
          <a:p>
            <a:r>
              <a:rPr lang="en-GB" dirty="0" err="1">
                <a:solidFill>
                  <a:srgbClr val="CC8A40"/>
                </a:solidFill>
                <a:latin typeface="Candara" panose="020E0502030303020204" pitchFamily="34" charset="0"/>
              </a:rPr>
              <a:t>Clore</a:t>
            </a:r>
            <a:r>
              <a:rPr lang="en-GB" dirty="0">
                <a:solidFill>
                  <a:srgbClr val="CC8A40"/>
                </a:solidFill>
                <a:latin typeface="Candara" panose="020E0502030303020204" pitchFamily="34" charset="0"/>
              </a:rPr>
              <a:t> Shalom </a:t>
            </a:r>
          </a:p>
        </p:txBody>
      </p:sp>
      <p:sp>
        <p:nvSpPr>
          <p:cNvPr id="9" name="Content Placeholder 8"/>
          <p:cNvSpPr>
            <a:spLocks noGrp="1"/>
          </p:cNvSpPr>
          <p:nvPr>
            <p:ph sz="quarter" idx="4"/>
          </p:nvPr>
        </p:nvSpPr>
        <p:spPr>
          <a:xfrm>
            <a:off x="4728523" y="3423594"/>
            <a:ext cx="4696608" cy="3304117"/>
          </a:xfrm>
        </p:spPr>
        <p:txBody>
          <a:bodyPr>
            <a:normAutofit/>
          </a:bodyPr>
          <a:lstStyle/>
          <a:p>
            <a:r>
              <a:rPr lang="en-GB" sz="1200" dirty="0">
                <a:latin typeface="Candara" panose="020E0502030303020204" pitchFamily="34" charset="0"/>
              </a:rPr>
              <a:t>PRIOTIY for Shabbat attendance by either the parent or the child on at least 15 separate </a:t>
            </a:r>
            <a:r>
              <a:rPr lang="en-GB" sz="1200" dirty="0" err="1">
                <a:latin typeface="Candara" panose="020E0502030303020204" pitchFamily="34" charset="0"/>
              </a:rPr>
              <a:t>Shabbatot</a:t>
            </a:r>
            <a:r>
              <a:rPr lang="en-GB" sz="1200" dirty="0">
                <a:latin typeface="Candara" panose="020E0502030303020204" pitchFamily="34" charset="0"/>
              </a:rPr>
              <a:t>. Between 1st May 2023 and 31st December 2023 at either one or more synagogues that are members of the Movement for Reform Judaism or of Liberal Judaism or New North London Synagogue</a:t>
            </a:r>
            <a:endParaRPr lang="en-GB" sz="1200" dirty="0">
              <a:solidFill>
                <a:schemeClr val="tx1"/>
              </a:solidFill>
              <a:latin typeface="Candara" panose="020E0502030303020204" pitchFamily="34" charset="0"/>
            </a:endParaRPr>
          </a:p>
          <a:p>
            <a:r>
              <a:rPr lang="en-GB" sz="1200" dirty="0">
                <a:solidFill>
                  <a:schemeClr val="tx1"/>
                </a:solidFill>
                <a:latin typeface="Candara" panose="020E0502030303020204" pitchFamily="34" charset="0"/>
              </a:rPr>
              <a:t>At least 7 </a:t>
            </a:r>
            <a:r>
              <a:rPr lang="en-GB" sz="1200" dirty="0" err="1">
                <a:solidFill>
                  <a:schemeClr val="tx1"/>
                </a:solidFill>
                <a:latin typeface="Candara" panose="020E0502030303020204" pitchFamily="34" charset="0"/>
              </a:rPr>
              <a:t>Shabbatot</a:t>
            </a:r>
            <a:r>
              <a:rPr lang="en-GB" sz="1200" dirty="0">
                <a:solidFill>
                  <a:schemeClr val="tx1"/>
                </a:solidFill>
                <a:latin typeface="Candara" panose="020E0502030303020204" pitchFamily="34" charset="0"/>
              </a:rPr>
              <a:t> </a:t>
            </a:r>
            <a:r>
              <a:rPr lang="en-GB" sz="1200" dirty="0">
                <a:latin typeface="Candara" panose="020E0502030303020204" pitchFamily="34" charset="0"/>
              </a:rPr>
              <a:t>between 1st May 2023 and 31st December 2023 at either one or more synagogues that are members of the Movement for Reform Judaism or of Liberal Judaism or New North London Synagogue</a:t>
            </a:r>
          </a:p>
          <a:p>
            <a:r>
              <a:rPr lang="en-GB" sz="1200" dirty="0">
                <a:latin typeface="Candara" panose="020E0502030303020204" pitchFamily="34" charset="0"/>
              </a:rPr>
              <a:t>Attendance of the child for a continuous period of at least two terms leading up to 31st December 2023 at a nursery run by or under the auspices of a Qualifying Synagogue</a:t>
            </a:r>
          </a:p>
          <a:p>
            <a:r>
              <a:rPr lang="en-GB" sz="1200" dirty="0" err="1">
                <a:solidFill>
                  <a:schemeClr val="tx1"/>
                </a:solidFill>
                <a:latin typeface="Candara" panose="020E0502030303020204" pitchFamily="34" charset="0"/>
                <a:hlinkClick r:id="rId3"/>
              </a:rPr>
              <a:t>Akiva</a:t>
            </a:r>
            <a:r>
              <a:rPr lang="en-GB" sz="1200" dirty="0">
                <a:solidFill>
                  <a:schemeClr val="tx1"/>
                </a:solidFill>
                <a:latin typeface="Candara" panose="020E0502030303020204" pitchFamily="34" charset="0"/>
                <a:hlinkClick r:id="rId3"/>
              </a:rPr>
              <a:t> form</a:t>
            </a:r>
            <a:endParaRPr lang="en-GB" sz="1200" dirty="0">
              <a:solidFill>
                <a:schemeClr val="tx1"/>
              </a:solidFill>
              <a:latin typeface="Candara" panose="020E0502030303020204" pitchFamily="34" charset="0"/>
            </a:endParaRPr>
          </a:p>
        </p:txBody>
      </p:sp>
    </p:spTree>
    <p:extLst>
      <p:ext uri="{BB962C8B-B14F-4D97-AF65-F5344CB8AC3E}">
        <p14:creationId xmlns:p14="http://schemas.microsoft.com/office/powerpoint/2010/main" val="381315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Group 8">
            <a:extLst>
              <a:ext uri="{FF2B5EF4-FFF2-40B4-BE49-F238E27FC236}">
                <a16:creationId xmlns:a16="http://schemas.microsoft.com/office/drawing/2014/main" id="{09EA7EA7-74F5-4EE2-8E3D-1A10308259D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A5CE79B5-7EE4-424D-AD14-5DEFB61B85C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96C926F-F999-44BA-8D86-9EAB51D6501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248745E7-0AF0-48F9-8E58-2673FC5F4FD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9715E81A-D2E0-4431-9370-4E4A9ECA7F9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CEDB37A9-282D-4DDB-85AD-B2090A8253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533D5933-7F91-4F5E-BC31-42FD0E2D8DE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37ADDF68-C9BE-46EA-83DE-2C07DD83960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10D67396-BABD-48A8-A892-CCB5095FA42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626DA82A-72C2-4DF6-9CF0-0D1F6B96B52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8EE6DC63-4380-4BE0-A68A-8F01162BD19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6" name="Rectangle 20">
            <a:extLst>
              <a:ext uri="{FF2B5EF4-FFF2-40B4-BE49-F238E27FC236}">
                <a16:creationId xmlns:a16="http://schemas.microsoft.com/office/drawing/2014/main" id="{E80B86A7-A1EC-475B-9166-88902B033A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7"/>
          <p:cNvSpPr txBox="1">
            <a:spLocks/>
          </p:cNvSpPr>
          <p:nvPr/>
        </p:nvSpPr>
        <p:spPr>
          <a:xfrm>
            <a:off x="1333502" y="609600"/>
            <a:ext cx="8596668" cy="1320800"/>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ct val="0"/>
              </a:spcBef>
              <a:spcAft>
                <a:spcPts val="600"/>
              </a:spcAft>
              <a:buNone/>
            </a:pPr>
            <a:r>
              <a:rPr lang="en-US" sz="3600">
                <a:solidFill>
                  <a:schemeClr val="accent1"/>
                </a:solidFill>
                <a:latin typeface="+mj-lt"/>
                <a:ea typeface="+mj-ea"/>
                <a:cs typeface="+mj-cs"/>
              </a:rPr>
              <a:t>Alma (SIF form)</a:t>
            </a:r>
          </a:p>
        </p:txBody>
      </p:sp>
      <p:sp>
        <p:nvSpPr>
          <p:cNvPr id="23" name="Isosceles Triangle 22">
            <a:extLst>
              <a:ext uri="{FF2B5EF4-FFF2-40B4-BE49-F238E27FC236}">
                <a16:creationId xmlns:a16="http://schemas.microsoft.com/office/drawing/2014/main" id="{C2C29CB1-9F74-4879-A6AF-AEA67B6F1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Content Placeholder 3"/>
          <p:cNvSpPr>
            <a:spLocks noGrp="1"/>
          </p:cNvSpPr>
          <p:nvPr>
            <p:ph sz="half" idx="4294967295"/>
          </p:nvPr>
        </p:nvSpPr>
        <p:spPr>
          <a:xfrm>
            <a:off x="977082" y="1103621"/>
            <a:ext cx="10673731" cy="4986902"/>
          </a:xfrm>
        </p:spPr>
        <p:txBody>
          <a:bodyPr vert="horz" lIns="91440" tIns="45720" rIns="91440" bIns="45720" rtlCol="0" anchor="t">
            <a:noAutofit/>
          </a:bodyPr>
          <a:lstStyle/>
          <a:p>
            <a:pPr marL="0" indent="0">
              <a:lnSpc>
                <a:spcPct val="90000"/>
              </a:lnSpc>
            </a:pPr>
            <a:endParaRPr lang="en-US" sz="900"/>
          </a:p>
          <a:p>
            <a:pPr marL="0" indent="0">
              <a:lnSpc>
                <a:spcPct val="90000"/>
              </a:lnSpc>
              <a:buNone/>
            </a:pPr>
            <a:r>
              <a:rPr lang="en-US" sz="1400" dirty="0"/>
              <a:t>All the criteria below have equal weight, only need to meet 1 criteria:</a:t>
            </a:r>
          </a:p>
          <a:p>
            <a:pPr>
              <a:lnSpc>
                <a:spcPct val="90000"/>
              </a:lnSpc>
            </a:pPr>
            <a:r>
              <a:rPr lang="en-US" sz="1400" dirty="0"/>
              <a:t>1. Attendance by a parent/legal guardian and their child at a </a:t>
            </a:r>
            <a:r>
              <a:rPr lang="en-US" sz="1400" b="1" dirty="0"/>
              <a:t>minimum of 7 synagogue services in the 12 months before</a:t>
            </a:r>
            <a:r>
              <a:rPr lang="en-US" sz="1400" dirty="0"/>
              <a:t> the closing date for admissions </a:t>
            </a:r>
          </a:p>
          <a:p>
            <a:pPr>
              <a:lnSpc>
                <a:spcPct val="90000"/>
              </a:lnSpc>
            </a:pPr>
            <a:r>
              <a:rPr lang="en-US" sz="1400" dirty="0"/>
              <a:t>2.  A</a:t>
            </a:r>
            <a:r>
              <a:rPr lang="en-US" sz="1400" b="1" dirty="0"/>
              <a:t> child’s enrolment in formal Jewish education </a:t>
            </a:r>
            <a:r>
              <a:rPr lang="en-US" sz="1400" dirty="0"/>
              <a:t>(either at nursery or pre-school having a Jewish character) for at </a:t>
            </a:r>
            <a:r>
              <a:rPr lang="en-US" sz="1400" b="1" dirty="0"/>
              <a:t>least 4 months</a:t>
            </a:r>
            <a:r>
              <a:rPr lang="en-US" sz="1400" dirty="0"/>
              <a:t> in the 12 months before </a:t>
            </a:r>
          </a:p>
          <a:p>
            <a:pPr>
              <a:lnSpc>
                <a:spcPct val="90000"/>
              </a:lnSpc>
            </a:pPr>
            <a:r>
              <a:rPr lang="en-US" sz="1400" dirty="0"/>
              <a:t> 3. A parent/legal guardian’s regular (at least monthly) </a:t>
            </a:r>
            <a:r>
              <a:rPr lang="en-US" sz="1400" b="1" dirty="0"/>
              <a:t>involvement as a volunteer</a:t>
            </a:r>
            <a:r>
              <a:rPr lang="en-US" sz="1400" dirty="0"/>
              <a:t> in any Jewish communal, charitable or welfare activity of at least a year’s duration in the 2 years before the closing date for admissions; </a:t>
            </a:r>
          </a:p>
          <a:p>
            <a:pPr>
              <a:lnSpc>
                <a:spcPct val="90000"/>
              </a:lnSpc>
            </a:pPr>
            <a:r>
              <a:rPr lang="en-US" sz="1400" dirty="0"/>
              <a:t>4. A parent/legal guardian’s involvement on at least 7 individual occurrences either in </a:t>
            </a:r>
            <a:r>
              <a:rPr lang="en-US" sz="1400" dirty="0" err="1"/>
              <a:t>organised</a:t>
            </a:r>
            <a:r>
              <a:rPr lang="en-US" sz="1400" dirty="0"/>
              <a:t> Jewish learning or </a:t>
            </a:r>
            <a:r>
              <a:rPr lang="en-US" sz="1400" dirty="0" err="1"/>
              <a:t>organised</a:t>
            </a:r>
            <a:r>
              <a:rPr lang="en-US" sz="1400" dirty="0"/>
              <a:t> Jewish community activities in the year before. </a:t>
            </a:r>
          </a:p>
          <a:p>
            <a:pPr marL="0" indent="0">
              <a:lnSpc>
                <a:spcPct val="90000"/>
              </a:lnSpc>
              <a:buNone/>
            </a:pPr>
            <a:r>
              <a:rPr lang="en-US" sz="1400" dirty="0"/>
              <a:t>Activities could include (but are not limited to): </a:t>
            </a:r>
          </a:p>
          <a:p>
            <a:pPr marL="0" indent="0">
              <a:lnSpc>
                <a:spcPct val="90000"/>
              </a:lnSpc>
              <a:buNone/>
            </a:pPr>
            <a:r>
              <a:rPr lang="en-US" sz="1400" dirty="0"/>
              <a:t>-Synagogues: any courses or one-off learning or cultural events</a:t>
            </a:r>
          </a:p>
          <a:p>
            <a:pPr marL="0" indent="0">
              <a:lnSpc>
                <a:spcPct val="90000"/>
              </a:lnSpc>
              <a:buNone/>
            </a:pPr>
            <a:r>
              <a:rPr lang="en-US" sz="1400" dirty="0"/>
              <a:t>-Jewish Book Week: attending a session(s)</a:t>
            </a:r>
          </a:p>
          <a:p>
            <a:pPr marL="0" indent="0">
              <a:lnSpc>
                <a:spcPct val="90000"/>
              </a:lnSpc>
              <a:buNone/>
            </a:pPr>
            <a:r>
              <a:rPr lang="en-US" sz="1400" dirty="0"/>
              <a:t>-London Jewish Cultural Centre: attending any of their courses or 1-off events </a:t>
            </a:r>
          </a:p>
          <a:p>
            <a:pPr marL="0" indent="0">
              <a:lnSpc>
                <a:spcPct val="90000"/>
              </a:lnSpc>
              <a:buNone/>
            </a:pPr>
            <a:r>
              <a:rPr lang="en-US" sz="1400" dirty="0"/>
              <a:t>-</a:t>
            </a:r>
            <a:r>
              <a:rPr lang="en-US" sz="1400" dirty="0" err="1"/>
              <a:t>SpiroArk</a:t>
            </a:r>
            <a:r>
              <a:rPr lang="en-US" sz="1400" dirty="0"/>
              <a:t>: attending any of their courses or 1-off events;  London School of Jewish Studies: attending any of their courses or 1-off events</a:t>
            </a:r>
          </a:p>
          <a:p>
            <a:pPr marL="0" indent="0">
              <a:lnSpc>
                <a:spcPct val="90000"/>
              </a:lnSpc>
              <a:buNone/>
            </a:pPr>
            <a:r>
              <a:rPr lang="en-US" sz="1400" dirty="0"/>
              <a:t>-Limmud: attending the Limmud Conference, </a:t>
            </a:r>
            <a:r>
              <a:rPr lang="en-US" sz="1400" dirty="0" err="1"/>
              <a:t>LimmudFest</a:t>
            </a:r>
            <a:r>
              <a:rPr lang="en-US" sz="1400" dirty="0"/>
              <a:t>, or any of the regional Day Limmud events</a:t>
            </a:r>
          </a:p>
          <a:p>
            <a:pPr marL="0" indent="0">
              <a:lnSpc>
                <a:spcPct val="90000"/>
              </a:lnSpc>
              <a:buNone/>
            </a:pPr>
            <a:r>
              <a:rPr lang="en-US" sz="1400" dirty="0"/>
              <a:t>-JW3 for London: attending any of their 1-off events</a:t>
            </a:r>
          </a:p>
          <a:p>
            <a:pPr marL="0" indent="0">
              <a:lnSpc>
                <a:spcPct val="90000"/>
              </a:lnSpc>
              <a:buNone/>
            </a:pPr>
            <a:r>
              <a:rPr lang="en-US" sz="1400" dirty="0"/>
              <a:t>-Social action </a:t>
            </a:r>
            <a:r>
              <a:rPr lang="en-US" sz="1400" dirty="0" err="1"/>
              <a:t>organisations</a:t>
            </a:r>
            <a:r>
              <a:rPr lang="en-US" sz="1400" dirty="0"/>
              <a:t> – attending events run by or volunteering for any such </a:t>
            </a:r>
            <a:r>
              <a:rPr lang="en-US" sz="1400" dirty="0" err="1"/>
              <a:t>organisation</a:t>
            </a:r>
            <a:r>
              <a:rPr lang="en-US" sz="1400" dirty="0"/>
              <a:t> including (but not limited to) Jewish Council for Racial Equality, Tzedek, </a:t>
            </a:r>
            <a:r>
              <a:rPr lang="en-US" sz="1400" dirty="0" err="1"/>
              <a:t>Gefiltefest</a:t>
            </a:r>
            <a:r>
              <a:rPr lang="en-US" sz="1400" dirty="0"/>
              <a:t>, Mitzvah Day, New Israel Fund, Rene Cassin, </a:t>
            </a:r>
            <a:r>
              <a:rPr lang="en-US" sz="1400" dirty="0" err="1"/>
              <a:t>Yachad</a:t>
            </a:r>
            <a:r>
              <a:rPr lang="en-US" sz="1400" dirty="0"/>
              <a:t>.</a:t>
            </a:r>
          </a:p>
        </p:txBody>
      </p:sp>
      <p:sp>
        <p:nvSpPr>
          <p:cNvPr id="25" name="Isosceles Triangle 24">
            <a:extLst>
              <a:ext uri="{FF2B5EF4-FFF2-40B4-BE49-F238E27FC236}">
                <a16:creationId xmlns:a16="http://schemas.microsoft.com/office/drawing/2014/main" id="{7E2C7115-5336-410C-AD71-0F0952A2E5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78364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9EA7EA7-74F5-4EE2-8E3D-1A10308259D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4" name="Straight Connector 13">
              <a:extLst>
                <a:ext uri="{FF2B5EF4-FFF2-40B4-BE49-F238E27FC236}">
                  <a16:creationId xmlns:a16="http://schemas.microsoft.com/office/drawing/2014/main" id="{A5CE79B5-7EE4-424D-AD14-5DEFB61B85C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696C926F-F999-44BA-8D86-9EAB51D6501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248745E7-0AF0-48F9-8E58-2673FC5F4FD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9715E81A-D2E0-4431-9370-4E4A9ECA7F9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CEDB37A9-282D-4DDB-85AD-B2090A8253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533D5933-7F91-4F5E-BC31-42FD0E2D8DE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id="{37ADDF68-C9BE-46EA-83DE-2C07DD83960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id="{10D67396-BABD-48A8-A892-CCB5095FA42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626DA82A-72C2-4DF6-9CF0-0D1F6B96B52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8EE6DC63-4380-4BE0-A68A-8F01162BD19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cxnSp>
        <p:nvCxnSpPr>
          <p:cNvPr id="25" name="Straight Connector 24">
            <a:extLst>
              <a:ext uri="{FF2B5EF4-FFF2-40B4-BE49-F238E27FC236}">
                <a16:creationId xmlns:a16="http://schemas.microsoft.com/office/drawing/2014/main" id="{0B5F7E3B-C5F1-40E0-A491-558BAFBC112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43467" y="816638"/>
            <a:ext cx="3367359" cy="5224724"/>
          </a:xfrm>
          <a:prstGeom prst="rect">
            <a:avLst/>
          </a:prstGeom>
        </p:spPr>
        <p:txBody>
          <a:bodyPr vert="horz" lIns="91440" tIns="45720" rIns="91440" bIns="45720" rtlCol="0" anchor="ctr">
            <a:normAutofit/>
          </a:bodyPr>
          <a:lstStyle/>
          <a:p>
            <a:pPr defTabSz="457200">
              <a:spcBef>
                <a:spcPct val="0"/>
              </a:spcBef>
              <a:spcAft>
                <a:spcPts val="600"/>
              </a:spcAft>
            </a:pPr>
            <a:r>
              <a:rPr lang="en-US" sz="3600">
                <a:solidFill>
                  <a:schemeClr val="accent1"/>
                </a:solidFill>
                <a:latin typeface="+mj-lt"/>
                <a:ea typeface="+mj-ea"/>
                <a:cs typeface="+mj-cs"/>
              </a:rPr>
              <a:t>Sinai, Hertsmere, Yavneh &amp; Wolfson Hillel </a:t>
            </a:r>
          </a:p>
          <a:p>
            <a:pPr defTabSz="457200">
              <a:spcBef>
                <a:spcPct val="0"/>
              </a:spcBef>
              <a:spcAft>
                <a:spcPts val="600"/>
              </a:spcAft>
            </a:pPr>
            <a:endParaRPr lang="en-US" sz="3600">
              <a:solidFill>
                <a:schemeClr val="accent1"/>
              </a:solidFill>
              <a:latin typeface="+mj-lt"/>
              <a:ea typeface="+mj-ea"/>
              <a:cs typeface="+mj-cs"/>
            </a:endParaRPr>
          </a:p>
        </p:txBody>
      </p:sp>
      <p:sp>
        <p:nvSpPr>
          <p:cNvPr id="7" name="Content Placeholder 5"/>
          <p:cNvSpPr>
            <a:spLocks noGrp="1"/>
          </p:cNvSpPr>
          <p:nvPr>
            <p:ph sz="half" idx="2"/>
          </p:nvPr>
        </p:nvSpPr>
        <p:spPr>
          <a:xfrm>
            <a:off x="4654295" y="816638"/>
            <a:ext cx="4619706" cy="5224724"/>
          </a:xfrm>
        </p:spPr>
        <p:txBody>
          <a:bodyPr vert="horz" lIns="91440" tIns="45720" rIns="91440" bIns="45720" rtlCol="0" anchor="ctr">
            <a:normAutofit/>
          </a:bodyPr>
          <a:lstStyle/>
          <a:p>
            <a:r>
              <a:rPr lang="en-US"/>
              <a:t>Need to collect 4 points overall</a:t>
            </a:r>
          </a:p>
          <a:p>
            <a:r>
              <a:rPr lang="en-US"/>
              <a:t>Need a form for each school but can use the same attendance  </a:t>
            </a:r>
          </a:p>
          <a:p>
            <a:r>
              <a:rPr lang="en-US"/>
              <a:t>Synagogue attendance -  between 21st April 2023 and 6</a:t>
            </a:r>
            <a:r>
              <a:rPr lang="en-US" baseline="30000"/>
              <a:t>th</a:t>
            </a:r>
            <a:r>
              <a:rPr lang="en-US"/>
              <a:t> January 2024 -for dates eligible for attending services on Shabbat.   4 points = 8 visits, 2 points = 4 visits </a:t>
            </a:r>
          </a:p>
          <a:p>
            <a:r>
              <a:rPr lang="en-US"/>
              <a:t>Jewish educational activities - 1st November 2021 and 15th January 2024 – 6 occasions = 2 points </a:t>
            </a:r>
          </a:p>
          <a:p>
            <a:r>
              <a:rPr lang="en-US"/>
              <a:t>Volunteering - between 1st November 2021 and 15th January 2024 – 12 occasions = 2 points </a:t>
            </a:r>
          </a:p>
          <a:p>
            <a:r>
              <a:rPr lang="en-US">
                <a:hlinkClick r:id="rId2"/>
              </a:rPr>
              <a:t>Yavneh CRP form </a:t>
            </a:r>
            <a:endParaRPr lang="en-US"/>
          </a:p>
        </p:txBody>
      </p:sp>
    </p:spTree>
    <p:extLst>
      <p:ext uri="{BB962C8B-B14F-4D97-AF65-F5344CB8AC3E}">
        <p14:creationId xmlns:p14="http://schemas.microsoft.com/office/powerpoint/2010/main" val="1764257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775069" y="400665"/>
            <a:ext cx="3729076" cy="1320800"/>
          </a:xfrm>
        </p:spPr>
        <p:txBody>
          <a:bodyPr anchor="ctr">
            <a:normAutofit/>
          </a:bodyPr>
          <a:lstStyle/>
          <a:p>
            <a:r>
              <a:rPr lang="en-GB" dirty="0">
                <a:latin typeface="Candara" panose="020E0502030303020204" pitchFamily="34" charset="0"/>
              </a:rPr>
              <a:t>Opportunities to collect with EHRS </a:t>
            </a:r>
          </a:p>
        </p:txBody>
      </p:sp>
      <p:sp>
        <p:nvSpPr>
          <p:cNvPr id="8" name="Content Placeholder 7"/>
          <p:cNvSpPr>
            <a:spLocks noGrp="1"/>
          </p:cNvSpPr>
          <p:nvPr>
            <p:ph idx="1"/>
          </p:nvPr>
        </p:nvSpPr>
        <p:spPr>
          <a:xfrm>
            <a:off x="697458" y="1718138"/>
            <a:ext cx="4310850" cy="3560733"/>
          </a:xfrm>
        </p:spPr>
        <p:txBody>
          <a:bodyPr vert="horz" lIns="91440" tIns="45720" rIns="91440" bIns="45720" rtlCol="0" anchor="t">
            <a:noAutofit/>
          </a:bodyPr>
          <a:lstStyle/>
          <a:p>
            <a:pPr>
              <a:lnSpc>
                <a:spcPct val="90000"/>
              </a:lnSpc>
            </a:pPr>
            <a:r>
              <a:rPr lang="en-GB" sz="1600" dirty="0" err="1">
                <a:latin typeface="Candara"/>
              </a:rPr>
              <a:t>Kuddle</a:t>
            </a:r>
            <a:r>
              <a:rPr lang="en-GB" sz="1600" dirty="0">
                <a:latin typeface="Candara"/>
              </a:rPr>
              <a:t> Up Shabbat in person once a month (see table for dates)</a:t>
            </a:r>
            <a:endParaRPr lang="en-GB" sz="1600">
              <a:latin typeface="Candara" panose="020E0502030303020204" pitchFamily="34" charset="0"/>
            </a:endParaRPr>
          </a:p>
          <a:p>
            <a:pPr>
              <a:lnSpc>
                <a:spcPct val="90000"/>
              </a:lnSpc>
            </a:pPr>
            <a:r>
              <a:rPr lang="en-GB" sz="1600" dirty="0">
                <a:latin typeface="Candara"/>
              </a:rPr>
              <a:t>Shabbat Stay &amp; Play – pre-schoolers 10.30am Friday mornings </a:t>
            </a:r>
            <a:endParaRPr lang="en-GB" sz="1600">
              <a:latin typeface="Candara" panose="020E0502030303020204" pitchFamily="34" charset="0"/>
            </a:endParaRPr>
          </a:p>
          <a:p>
            <a:pPr>
              <a:lnSpc>
                <a:spcPct val="90000"/>
              </a:lnSpc>
            </a:pPr>
            <a:r>
              <a:rPr lang="en-GB" sz="1600" dirty="0">
                <a:latin typeface="Candara"/>
              </a:rPr>
              <a:t>Friday night OR  Saturday morning services, including parallel services</a:t>
            </a:r>
          </a:p>
          <a:p>
            <a:pPr marL="0" indent="0">
              <a:lnSpc>
                <a:spcPct val="90000"/>
              </a:lnSpc>
              <a:buNone/>
            </a:pPr>
            <a:r>
              <a:rPr lang="en-GB" sz="1600" dirty="0">
                <a:latin typeface="Candara"/>
              </a:rPr>
              <a:t>(6.30pm on a Friday and 10.30 on a Shabbat morning)</a:t>
            </a:r>
            <a:endParaRPr lang="en-GB" sz="1600">
              <a:latin typeface="Candara" panose="020E0502030303020204" pitchFamily="34" charset="0"/>
            </a:endParaRPr>
          </a:p>
          <a:p>
            <a:pPr>
              <a:lnSpc>
                <a:spcPct val="90000"/>
              </a:lnSpc>
            </a:pPr>
            <a:r>
              <a:rPr lang="en-GB" sz="1600" dirty="0">
                <a:latin typeface="Candara"/>
              </a:rPr>
              <a:t>Monthly Shabbat Club - 4</a:t>
            </a:r>
            <a:r>
              <a:rPr lang="en-GB" sz="1600" baseline="30000" dirty="0">
                <a:latin typeface="Candara"/>
              </a:rPr>
              <a:t>th</a:t>
            </a:r>
            <a:r>
              <a:rPr lang="en-GB" sz="1600" dirty="0">
                <a:latin typeface="Candara"/>
              </a:rPr>
              <a:t> Shabbat of every month </a:t>
            </a:r>
            <a:endParaRPr lang="en-GB" sz="1600">
              <a:latin typeface="Candara" panose="020E0502030303020204" pitchFamily="34" charset="0"/>
            </a:endParaRPr>
          </a:p>
          <a:p>
            <a:pPr>
              <a:lnSpc>
                <a:spcPct val="90000"/>
              </a:lnSpc>
            </a:pPr>
            <a:r>
              <a:rPr lang="en-GB" sz="1600" dirty="0">
                <a:latin typeface="Candara"/>
              </a:rPr>
              <a:t>Once a month family musical Shirah service – 2</a:t>
            </a:r>
            <a:r>
              <a:rPr lang="en-GB" sz="1600" baseline="30000" dirty="0">
                <a:latin typeface="Candara"/>
              </a:rPr>
              <a:t>nd</a:t>
            </a:r>
            <a:r>
              <a:rPr lang="en-GB" sz="1600" dirty="0">
                <a:latin typeface="Candara"/>
              </a:rPr>
              <a:t> Shabbat of every month</a:t>
            </a:r>
          </a:p>
          <a:p>
            <a:pPr>
              <a:lnSpc>
                <a:spcPct val="90000"/>
              </a:lnSpc>
            </a:pPr>
            <a:r>
              <a:rPr lang="en-GB" sz="1600" dirty="0">
                <a:latin typeface="Candara"/>
              </a:rPr>
              <a:t>Parent volunteering (CST, Uniform groups, Community Care)</a:t>
            </a:r>
          </a:p>
          <a:p>
            <a:pPr>
              <a:lnSpc>
                <a:spcPct val="90000"/>
              </a:lnSpc>
            </a:pPr>
            <a:r>
              <a:rPr lang="en-GB" sz="1600" dirty="0">
                <a:latin typeface="Candara"/>
              </a:rPr>
              <a:t>Your child’s attendance at Nagila nursery or </a:t>
            </a:r>
            <a:r>
              <a:rPr lang="en-GB" sz="1600" dirty="0" err="1">
                <a:latin typeface="Candara"/>
              </a:rPr>
              <a:t>Orot</a:t>
            </a:r>
            <a:endParaRPr lang="en-GB" sz="1200" dirty="0">
              <a:latin typeface="Candara"/>
            </a:endParaRPr>
          </a:p>
          <a:p>
            <a:pPr>
              <a:lnSpc>
                <a:spcPct val="90000"/>
              </a:lnSpc>
            </a:pPr>
            <a:endParaRPr lang="en-GB" sz="1100">
              <a:latin typeface="Candara" panose="020E0502030303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821640911"/>
              </p:ext>
            </p:extLst>
          </p:nvPr>
        </p:nvGraphicFramePr>
        <p:xfrm>
          <a:off x="5186515" y="1745226"/>
          <a:ext cx="4492153" cy="3631026"/>
        </p:xfrm>
        <a:graphic>
          <a:graphicData uri="http://schemas.openxmlformats.org/drawingml/2006/table">
            <a:tbl>
              <a:tblPr firstRow="1" bandRow="1">
                <a:tableStyleId>{5C22544A-7EE6-4342-B048-85BDC9FD1C3A}</a:tableStyleId>
              </a:tblPr>
              <a:tblGrid>
                <a:gridCol w="1518462">
                  <a:extLst>
                    <a:ext uri="{9D8B030D-6E8A-4147-A177-3AD203B41FA5}">
                      <a16:colId xmlns:a16="http://schemas.microsoft.com/office/drawing/2014/main" val="590214381"/>
                    </a:ext>
                  </a:extLst>
                </a:gridCol>
                <a:gridCol w="1556425">
                  <a:extLst>
                    <a:ext uri="{9D8B030D-6E8A-4147-A177-3AD203B41FA5}">
                      <a16:colId xmlns:a16="http://schemas.microsoft.com/office/drawing/2014/main" val="3823141134"/>
                    </a:ext>
                  </a:extLst>
                </a:gridCol>
                <a:gridCol w="1417266">
                  <a:extLst>
                    <a:ext uri="{9D8B030D-6E8A-4147-A177-3AD203B41FA5}">
                      <a16:colId xmlns:a16="http://schemas.microsoft.com/office/drawing/2014/main" val="3975187585"/>
                    </a:ext>
                  </a:extLst>
                </a:gridCol>
              </a:tblGrid>
              <a:tr h="980797">
                <a:tc>
                  <a:txBody>
                    <a:bodyPr/>
                    <a:lstStyle/>
                    <a:p>
                      <a:r>
                        <a:rPr lang="en-GB" sz="2100" dirty="0"/>
                        <a:t>April</a:t>
                      </a:r>
                      <a:r>
                        <a:rPr lang="en-GB" sz="2100" baseline="0" dirty="0"/>
                        <a:t> 14</a:t>
                      </a:r>
                      <a:r>
                        <a:rPr lang="en-GB" sz="2100" baseline="30000" dirty="0"/>
                        <a:t>th</a:t>
                      </a:r>
                      <a:r>
                        <a:rPr lang="en-GB" sz="2100" baseline="0" dirty="0"/>
                        <a:t> – </a:t>
                      </a:r>
                      <a:r>
                        <a:rPr lang="en-GB" sz="1900" baseline="0" dirty="0" err="1"/>
                        <a:t>Kuddle</a:t>
                      </a:r>
                      <a:r>
                        <a:rPr lang="en-GB" sz="1900" baseline="0" dirty="0"/>
                        <a:t> Up Omer </a:t>
                      </a:r>
                      <a:endParaRPr lang="en-GB" sz="2100" dirty="0"/>
                    </a:p>
                  </a:txBody>
                  <a:tcPr marL="107982" marR="107982" marT="53991" marB="53991"/>
                </a:tc>
                <a:tc>
                  <a:txBody>
                    <a:bodyPr/>
                    <a:lstStyle/>
                    <a:p>
                      <a:r>
                        <a:rPr lang="en-GB" sz="2100" dirty="0"/>
                        <a:t>May 5</a:t>
                      </a:r>
                      <a:r>
                        <a:rPr lang="en-GB" sz="2100" baseline="30000" dirty="0"/>
                        <a:t>th</a:t>
                      </a:r>
                      <a:r>
                        <a:rPr lang="en-GB" sz="2100" baseline="0" dirty="0"/>
                        <a:t> – </a:t>
                      </a:r>
                      <a:r>
                        <a:rPr lang="en-GB" sz="1900" baseline="0" dirty="0" err="1"/>
                        <a:t>Kuddle</a:t>
                      </a:r>
                      <a:r>
                        <a:rPr lang="en-GB" sz="1900" baseline="0" dirty="0"/>
                        <a:t> Up Coronation </a:t>
                      </a:r>
                      <a:endParaRPr lang="en-GB" sz="1900" dirty="0"/>
                    </a:p>
                  </a:txBody>
                  <a:tcPr marL="107982" marR="107982" marT="53991" marB="53991"/>
                </a:tc>
                <a:tc>
                  <a:txBody>
                    <a:bodyPr/>
                    <a:lstStyle/>
                    <a:p>
                      <a:r>
                        <a:rPr lang="en-GB" sz="2100" dirty="0"/>
                        <a:t>June 16</a:t>
                      </a:r>
                      <a:r>
                        <a:rPr lang="en-GB" sz="2100" baseline="30000" dirty="0"/>
                        <a:t>th</a:t>
                      </a:r>
                      <a:endParaRPr lang="en-GB" sz="2100" dirty="0"/>
                    </a:p>
                    <a:p>
                      <a:pPr lvl="0">
                        <a:buNone/>
                      </a:pPr>
                      <a:r>
                        <a:rPr lang="en-GB" sz="1800" dirty="0" err="1"/>
                        <a:t>Kuddle</a:t>
                      </a:r>
                      <a:r>
                        <a:rPr lang="en-GB" sz="1800" dirty="0"/>
                        <a:t> Up Shabbat</a:t>
                      </a:r>
                    </a:p>
                  </a:txBody>
                  <a:tcPr marL="107982" marR="107982" marT="53991" marB="53991"/>
                </a:tc>
                <a:extLst>
                  <a:ext uri="{0D108BD9-81ED-4DB2-BD59-A6C34878D82A}">
                    <a16:rowId xmlns:a16="http://schemas.microsoft.com/office/drawing/2014/main" val="181106042"/>
                  </a:ext>
                </a:extLst>
              </a:tr>
              <a:tr h="947550">
                <a:tc>
                  <a:txBody>
                    <a:bodyPr/>
                    <a:lstStyle/>
                    <a:p>
                      <a:r>
                        <a:rPr lang="en-GB" sz="2100" dirty="0"/>
                        <a:t>July 21</a:t>
                      </a:r>
                      <a:r>
                        <a:rPr lang="en-GB" sz="2100" baseline="30000" dirty="0"/>
                        <a:t>st</a:t>
                      </a:r>
                      <a:endParaRPr lang="en-GB" sz="2100" dirty="0"/>
                    </a:p>
                    <a:p>
                      <a:pPr lvl="0">
                        <a:buNone/>
                      </a:pPr>
                      <a:r>
                        <a:rPr lang="en-GB" sz="2000" dirty="0" err="1"/>
                        <a:t>K</a:t>
                      </a:r>
                      <a:r>
                        <a:rPr lang="en-GB" sz="1800" dirty="0" err="1"/>
                        <a:t>uddle</a:t>
                      </a:r>
                      <a:r>
                        <a:rPr lang="en-GB" sz="1800" dirty="0"/>
                        <a:t> Up Shabbat</a:t>
                      </a:r>
                      <a:r>
                        <a:rPr lang="en-GB" sz="2000" dirty="0"/>
                        <a:t> </a:t>
                      </a:r>
                    </a:p>
                  </a:txBody>
                  <a:tcPr marL="107982" marR="107982" marT="53991" marB="53991"/>
                </a:tc>
                <a:tc>
                  <a:txBody>
                    <a:bodyPr/>
                    <a:lstStyle/>
                    <a:p>
                      <a:r>
                        <a:rPr lang="en-GB" sz="2100" dirty="0"/>
                        <a:t>August 18</a:t>
                      </a:r>
                      <a:r>
                        <a:rPr lang="en-GB" sz="2100" baseline="30000" dirty="0"/>
                        <a:t>th</a:t>
                      </a:r>
                      <a:r>
                        <a:rPr lang="en-GB" sz="2100" dirty="0"/>
                        <a:t> </a:t>
                      </a:r>
                    </a:p>
                    <a:p>
                      <a:pPr lvl="0">
                        <a:buNone/>
                      </a:pPr>
                      <a:r>
                        <a:rPr lang="en-GB" sz="1800" b="0" i="0" u="none" strike="noStrike" noProof="0" dirty="0" err="1">
                          <a:latin typeface="Trebuchet MS"/>
                        </a:rPr>
                        <a:t>Kuddle</a:t>
                      </a:r>
                      <a:r>
                        <a:rPr lang="en-GB" sz="1800" b="0" i="0" u="none" strike="noStrike" noProof="0" dirty="0">
                          <a:latin typeface="Trebuchet MS"/>
                        </a:rPr>
                        <a:t> Up </a:t>
                      </a:r>
                      <a:endParaRPr lang="en-GB" sz="1800" dirty="0"/>
                    </a:p>
                    <a:p>
                      <a:pPr lvl="0">
                        <a:buNone/>
                      </a:pPr>
                      <a:r>
                        <a:rPr lang="en-GB" sz="1800" b="0" i="0" u="none" strike="noStrike" noProof="0" dirty="0">
                          <a:latin typeface="Trebuchet MS"/>
                        </a:rPr>
                        <a:t>Shabbat </a:t>
                      </a:r>
                      <a:endParaRPr lang="en-GB" sz="1800" dirty="0"/>
                    </a:p>
                  </a:txBody>
                  <a:tcPr marL="107982" marR="107982" marT="53991" marB="53991"/>
                </a:tc>
                <a:tc>
                  <a:txBody>
                    <a:bodyPr/>
                    <a:lstStyle/>
                    <a:p>
                      <a:r>
                        <a:rPr lang="en-GB" sz="2100" dirty="0"/>
                        <a:t>Sept</a:t>
                      </a:r>
                      <a:r>
                        <a:rPr lang="en-GB" sz="2100" baseline="0" dirty="0"/>
                        <a:t> </a:t>
                      </a:r>
                      <a:r>
                        <a:rPr lang="en-GB" sz="2100" dirty="0"/>
                        <a:t>29</a:t>
                      </a:r>
                      <a:r>
                        <a:rPr lang="en-GB" sz="2100" baseline="30000" dirty="0"/>
                        <a:t>th</a:t>
                      </a:r>
                      <a:r>
                        <a:rPr lang="en-GB" sz="2100" dirty="0"/>
                        <a:t> – </a:t>
                      </a:r>
                      <a:r>
                        <a:rPr lang="en-GB" sz="1900" dirty="0" err="1"/>
                        <a:t>Kuddle</a:t>
                      </a:r>
                      <a:r>
                        <a:rPr lang="en-GB" sz="1900" dirty="0"/>
                        <a:t> Up Sukkot</a:t>
                      </a:r>
                      <a:r>
                        <a:rPr lang="en-GB" sz="1900" baseline="0" dirty="0"/>
                        <a:t> </a:t>
                      </a:r>
                      <a:endParaRPr lang="en-GB" sz="2100" dirty="0"/>
                    </a:p>
                  </a:txBody>
                  <a:tcPr marL="107982" marR="107982" marT="53991" marB="53991"/>
                </a:tc>
                <a:extLst>
                  <a:ext uri="{0D108BD9-81ED-4DB2-BD59-A6C34878D82A}">
                    <a16:rowId xmlns:a16="http://schemas.microsoft.com/office/drawing/2014/main" val="4265729643"/>
                  </a:ext>
                </a:extLst>
              </a:tr>
              <a:tr h="947550">
                <a:tc>
                  <a:txBody>
                    <a:bodyPr/>
                    <a:lstStyle/>
                    <a:p>
                      <a:r>
                        <a:rPr lang="en-GB" sz="2100" dirty="0"/>
                        <a:t>October</a:t>
                      </a:r>
                      <a:r>
                        <a:rPr lang="en-GB" sz="2100" baseline="0" dirty="0"/>
                        <a:t> 20</a:t>
                      </a:r>
                      <a:r>
                        <a:rPr lang="en-GB" sz="2100" baseline="30000" dirty="0"/>
                        <a:t>th</a:t>
                      </a:r>
                      <a:r>
                        <a:rPr lang="en-GB" sz="2100" baseline="0" dirty="0"/>
                        <a:t> </a:t>
                      </a:r>
                      <a:endParaRPr lang="en-GB" sz="2100" dirty="0"/>
                    </a:p>
                    <a:p>
                      <a:pPr lvl="0">
                        <a:buNone/>
                      </a:pPr>
                      <a:r>
                        <a:rPr lang="en-GB" sz="1800" b="0" i="0" u="none" strike="noStrike" baseline="0" noProof="0" dirty="0" err="1">
                          <a:latin typeface="Trebuchet MS"/>
                        </a:rPr>
                        <a:t>Kuddle</a:t>
                      </a:r>
                      <a:r>
                        <a:rPr lang="en-GB" sz="1800" b="0" i="0" u="none" strike="noStrike" baseline="0" noProof="0" dirty="0">
                          <a:latin typeface="Trebuchet MS"/>
                        </a:rPr>
                        <a:t> Up </a:t>
                      </a:r>
                      <a:endParaRPr lang="en-GB" sz="1800" dirty="0"/>
                    </a:p>
                    <a:p>
                      <a:pPr lvl="0">
                        <a:buNone/>
                      </a:pPr>
                      <a:r>
                        <a:rPr lang="en-GB" sz="1800" b="0" i="0" u="none" strike="noStrike" baseline="0" noProof="0" dirty="0">
                          <a:latin typeface="Trebuchet MS"/>
                        </a:rPr>
                        <a:t>Shabbat </a:t>
                      </a:r>
                      <a:endParaRPr lang="en-GB" sz="1800" dirty="0"/>
                    </a:p>
                  </a:txBody>
                  <a:tcPr marL="107982" marR="107982" marT="53991" marB="53991"/>
                </a:tc>
                <a:tc>
                  <a:txBody>
                    <a:bodyPr/>
                    <a:lstStyle/>
                    <a:p>
                      <a:r>
                        <a:rPr lang="en-GB" sz="2100" dirty="0"/>
                        <a:t>Nov</a:t>
                      </a:r>
                      <a:r>
                        <a:rPr lang="en-GB" sz="2100" baseline="0" dirty="0"/>
                        <a:t> 17th</a:t>
                      </a:r>
                      <a:endParaRPr lang="en-GB" sz="2100" dirty="0"/>
                    </a:p>
                    <a:p>
                      <a:pPr lvl="0">
                        <a:buNone/>
                      </a:pPr>
                      <a:r>
                        <a:rPr lang="en-GB" sz="1800" b="0" i="0" u="none" strike="noStrike" baseline="0" noProof="0" dirty="0" err="1">
                          <a:latin typeface="Trebuchet MS"/>
                        </a:rPr>
                        <a:t>Kuddle</a:t>
                      </a:r>
                      <a:r>
                        <a:rPr lang="en-GB" sz="1800" b="0" i="0" u="none" strike="noStrike" baseline="0" noProof="0" dirty="0">
                          <a:latin typeface="Trebuchet MS"/>
                        </a:rPr>
                        <a:t> Up Shabbat</a:t>
                      </a:r>
                      <a:r>
                        <a:rPr lang="en-GB" sz="2100" b="0" i="0" u="none" strike="noStrike" baseline="0" noProof="0" dirty="0">
                          <a:latin typeface="Trebuchet MS"/>
                        </a:rPr>
                        <a:t> </a:t>
                      </a:r>
                      <a:r>
                        <a:rPr lang="en-GB" sz="2100" baseline="0" dirty="0"/>
                        <a:t> </a:t>
                      </a:r>
                      <a:endParaRPr lang="en-GB" sz="2100" dirty="0"/>
                    </a:p>
                  </a:txBody>
                  <a:tcPr marL="107982" marR="107982" marT="53991" marB="53991"/>
                </a:tc>
                <a:tc>
                  <a:txBody>
                    <a:bodyPr/>
                    <a:lstStyle/>
                    <a:p>
                      <a:r>
                        <a:rPr lang="en-GB" sz="2100" dirty="0"/>
                        <a:t>Dec 15</a:t>
                      </a:r>
                      <a:r>
                        <a:rPr lang="en-GB" sz="2100" baseline="30000" dirty="0"/>
                        <a:t>th</a:t>
                      </a:r>
                      <a:r>
                        <a:rPr lang="en-GB" sz="2100" dirty="0"/>
                        <a:t> – </a:t>
                      </a:r>
                      <a:r>
                        <a:rPr lang="en-GB" sz="1900" dirty="0" err="1"/>
                        <a:t>Kuddle</a:t>
                      </a:r>
                      <a:r>
                        <a:rPr lang="en-GB" sz="1900" dirty="0"/>
                        <a:t> Up Chanukah </a:t>
                      </a:r>
                      <a:endParaRPr lang="en-GB" sz="2100" dirty="0"/>
                    </a:p>
                  </a:txBody>
                  <a:tcPr marL="107982" marR="107982" marT="53991" marB="53991"/>
                </a:tc>
                <a:extLst>
                  <a:ext uri="{0D108BD9-81ED-4DB2-BD59-A6C34878D82A}">
                    <a16:rowId xmlns:a16="http://schemas.microsoft.com/office/drawing/2014/main" val="1460289277"/>
                  </a:ext>
                </a:extLst>
              </a:tr>
            </a:tbl>
          </a:graphicData>
        </a:graphic>
      </p:graphicFrame>
    </p:spTree>
    <p:extLst>
      <p:ext uri="{BB962C8B-B14F-4D97-AF65-F5344CB8AC3E}">
        <p14:creationId xmlns:p14="http://schemas.microsoft.com/office/powerpoint/2010/main" val="2839794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609316A9-990D-4EC3-A671-70EE5C1493A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1" name="Straight Connector 40">
              <a:extLst>
                <a:ext uri="{FF2B5EF4-FFF2-40B4-BE49-F238E27FC236}">
                  <a16:creationId xmlns:a16="http://schemas.microsoft.com/office/drawing/2014/main" id="{9B0C6109-9159-49CA-AD7A-F9035539DB7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686F14F5-308C-4EB6-87AB-05DE9501B1A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3" name="Rectangle 23">
              <a:extLst>
                <a:ext uri="{FF2B5EF4-FFF2-40B4-BE49-F238E27FC236}">
                  <a16:creationId xmlns:a16="http://schemas.microsoft.com/office/drawing/2014/main" id="{BA032363-A188-47C5-9D59-9B788809DCD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5">
              <a:extLst>
                <a:ext uri="{FF2B5EF4-FFF2-40B4-BE49-F238E27FC236}">
                  <a16:creationId xmlns:a16="http://schemas.microsoft.com/office/drawing/2014/main" id="{2C4077DF-6BB9-4069-AD28-6B1664EBB06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Isosceles Triangle 44">
              <a:extLst>
                <a:ext uri="{FF2B5EF4-FFF2-40B4-BE49-F238E27FC236}">
                  <a16:creationId xmlns:a16="http://schemas.microsoft.com/office/drawing/2014/main" id="{1D2B8B50-3419-41ED-9A9F-3CF9EEBBD3F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7">
              <a:extLst>
                <a:ext uri="{FF2B5EF4-FFF2-40B4-BE49-F238E27FC236}">
                  <a16:creationId xmlns:a16="http://schemas.microsoft.com/office/drawing/2014/main" id="{5C640498-2E73-4FA2-BEB6-C3596A458C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8">
              <a:extLst>
                <a:ext uri="{FF2B5EF4-FFF2-40B4-BE49-F238E27FC236}">
                  <a16:creationId xmlns:a16="http://schemas.microsoft.com/office/drawing/2014/main" id="{3240EEFC-4112-4C39-A816-C815774F6D6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9">
              <a:extLst>
                <a:ext uri="{FF2B5EF4-FFF2-40B4-BE49-F238E27FC236}">
                  <a16:creationId xmlns:a16="http://schemas.microsoft.com/office/drawing/2014/main" id="{ADF362B0-03EA-4800-9FAA-9F128587E42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Isosceles Triangle 48">
              <a:extLst>
                <a:ext uri="{FF2B5EF4-FFF2-40B4-BE49-F238E27FC236}">
                  <a16:creationId xmlns:a16="http://schemas.microsoft.com/office/drawing/2014/main" id="{0BA84559-2F4C-4795-9246-4C563F942DB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Isosceles Triangle 49">
              <a:extLst>
                <a:ext uri="{FF2B5EF4-FFF2-40B4-BE49-F238E27FC236}">
                  <a16:creationId xmlns:a16="http://schemas.microsoft.com/office/drawing/2014/main" id="{FA77A1AA-CA47-4A91-A0A1-0A8CE31A985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2" name="Rectangle 51">
            <a:extLst>
              <a:ext uri="{FF2B5EF4-FFF2-40B4-BE49-F238E27FC236}">
                <a16:creationId xmlns:a16="http://schemas.microsoft.com/office/drawing/2014/main" id="{03E8462A-FEBA-4848-81CC-3F8DA3E477B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2109F83F-40FE-4DB3-84CC-09FB3340D06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5" name="Straight Connector 54">
              <a:extLst>
                <a:ext uri="{FF2B5EF4-FFF2-40B4-BE49-F238E27FC236}">
                  <a16:creationId xmlns:a16="http://schemas.microsoft.com/office/drawing/2014/main" id="{1DE492D7-C3C3-48FF-80C8-37021EA0262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6" name="Rectangle 23">
              <a:extLst>
                <a:ext uri="{FF2B5EF4-FFF2-40B4-BE49-F238E27FC236}">
                  <a16:creationId xmlns:a16="http://schemas.microsoft.com/office/drawing/2014/main" id="{0B30FF97-2E9A-490A-AED2-90BA2E0EC17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25">
              <a:extLst>
                <a:ext uri="{FF2B5EF4-FFF2-40B4-BE49-F238E27FC236}">
                  <a16:creationId xmlns:a16="http://schemas.microsoft.com/office/drawing/2014/main" id="{B6D53C7D-A312-47B6-A66A-230A19CFACA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8" name="Isosceles Triangle 57">
              <a:extLst>
                <a:ext uri="{FF2B5EF4-FFF2-40B4-BE49-F238E27FC236}">
                  <a16:creationId xmlns:a16="http://schemas.microsoft.com/office/drawing/2014/main" id="{9329D58C-0D2E-4A2B-AD6A-9CEE506784A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Rectangle 27">
              <a:extLst>
                <a:ext uri="{FF2B5EF4-FFF2-40B4-BE49-F238E27FC236}">
                  <a16:creationId xmlns:a16="http://schemas.microsoft.com/office/drawing/2014/main" id="{9D446EDE-C690-4461-8BF2-7634808FC8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Rectangle 28">
              <a:extLst>
                <a:ext uri="{FF2B5EF4-FFF2-40B4-BE49-F238E27FC236}">
                  <a16:creationId xmlns:a16="http://schemas.microsoft.com/office/drawing/2014/main" id="{323F3D34-6531-4AD7-A8C6-195A090281A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Rectangle 29">
              <a:extLst>
                <a:ext uri="{FF2B5EF4-FFF2-40B4-BE49-F238E27FC236}">
                  <a16:creationId xmlns:a16="http://schemas.microsoft.com/office/drawing/2014/main" id="{B9B0AE3F-2350-435F-A9B0-C310BF87638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Isosceles Triangle 61">
              <a:extLst>
                <a:ext uri="{FF2B5EF4-FFF2-40B4-BE49-F238E27FC236}">
                  <a16:creationId xmlns:a16="http://schemas.microsoft.com/office/drawing/2014/main" id="{4EFA655C-9E50-4C14-A89E-AD7B648E4E2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62">
              <a:extLst>
                <a:ext uri="{FF2B5EF4-FFF2-40B4-BE49-F238E27FC236}">
                  <a16:creationId xmlns:a16="http://schemas.microsoft.com/office/drawing/2014/main" id="{3E843863-7D25-4C01-9A17-E817CB6D99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5" name="Rectangle 64">
            <a:extLst>
              <a:ext uri="{FF2B5EF4-FFF2-40B4-BE49-F238E27FC236}">
                <a16:creationId xmlns:a16="http://schemas.microsoft.com/office/drawing/2014/main" id="{7941F9B1-B01B-4A84-89D9-B169AEB4E4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descr="Timeline&#10;&#10;Description automatically generated">
            <a:extLst>
              <a:ext uri="{FF2B5EF4-FFF2-40B4-BE49-F238E27FC236}">
                <a16:creationId xmlns:a16="http://schemas.microsoft.com/office/drawing/2014/main" id="{68E2E2AC-D0E8-784C-6E05-C14AC8B3DAF1}"/>
              </a:ext>
            </a:extLst>
          </p:cNvPr>
          <p:cNvPicPr>
            <a:picLocks noGrp="1" noChangeAspect="1"/>
          </p:cNvPicPr>
          <p:nvPr>
            <p:ph idx="1"/>
          </p:nvPr>
        </p:nvPicPr>
        <p:blipFill>
          <a:blip r:embed="rId2"/>
          <a:stretch>
            <a:fillRect/>
          </a:stretch>
        </p:blipFill>
        <p:spPr>
          <a:xfrm>
            <a:off x="1690187" y="476816"/>
            <a:ext cx="8303899" cy="5884095"/>
          </a:xfrm>
        </p:spPr>
      </p:pic>
    </p:spTree>
    <p:extLst>
      <p:ext uri="{BB962C8B-B14F-4D97-AF65-F5344CB8AC3E}">
        <p14:creationId xmlns:p14="http://schemas.microsoft.com/office/powerpoint/2010/main" val="622660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6">
            <a:extLst>
              <a:ext uri="{FF2B5EF4-FFF2-40B4-BE49-F238E27FC236}">
                <a16:creationId xmlns:a16="http://schemas.microsoft.com/office/drawing/2014/main" id="{DDE8DE2B-61C1-46D5-BEB8-521321C182C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id="{E012C92A-B902-4B69-BDCF-CCA3021FCB4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A2BDBC14-42A0-4182-BFBA-0751F6350CB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902DC474-5BCC-4188-ACDC-AD63E6B187E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a:extLst>
                <a:ext uri="{FF2B5EF4-FFF2-40B4-BE49-F238E27FC236}">
                  <a16:creationId xmlns:a16="http://schemas.microsoft.com/office/drawing/2014/main" id="{7B427019-8592-4032-931B-4F27104C9DE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1D6E2CEA-A5BB-4CF7-B907-AE4DBF6748E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7">
              <a:extLst>
                <a:ext uri="{FF2B5EF4-FFF2-40B4-BE49-F238E27FC236}">
                  <a16:creationId xmlns:a16="http://schemas.microsoft.com/office/drawing/2014/main" id="{78D09D5A-29CC-4B32-9CE1-72E607558A6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8">
              <a:extLst>
                <a:ext uri="{FF2B5EF4-FFF2-40B4-BE49-F238E27FC236}">
                  <a16:creationId xmlns:a16="http://schemas.microsoft.com/office/drawing/2014/main" id="{6DF3A3FC-950B-40B0-923D-0F0BC1A5420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9">
              <a:extLst>
                <a:ext uri="{FF2B5EF4-FFF2-40B4-BE49-F238E27FC236}">
                  <a16:creationId xmlns:a16="http://schemas.microsoft.com/office/drawing/2014/main" id="{BCA0F2E1-CD3D-4521-9CCB-41A5CC6C543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9BA4F16A-21DC-462A-AD37-0A93C8B79E1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FB75EBDD-038D-4572-A372-11493829570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3" name="Rectangle 18">
            <a:extLst>
              <a:ext uri="{FF2B5EF4-FFF2-40B4-BE49-F238E27FC236}">
                <a16:creationId xmlns:a16="http://schemas.microsoft.com/office/drawing/2014/main" id="{21029ED5-F105-4DD2-99C8-1E442281797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20">
            <a:extLst>
              <a:ext uri="{FF2B5EF4-FFF2-40B4-BE49-F238E27FC236}">
                <a16:creationId xmlns:a16="http://schemas.microsoft.com/office/drawing/2014/main" id="{2D621E68-BF28-4A1C-B1A2-4E55E139E79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2" name="Straight Connector 21">
              <a:extLst>
                <a:ext uri="{FF2B5EF4-FFF2-40B4-BE49-F238E27FC236}">
                  <a16:creationId xmlns:a16="http://schemas.microsoft.com/office/drawing/2014/main" id="{BE8BBE4D-F0DF-49B9-B75A-99DAC53ACA7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a16="http://schemas.microsoft.com/office/drawing/2014/main" id="{E0F07DDC-34A6-46A1-9DE9-2BBE2931A55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5">
              <a:extLst>
                <a:ext uri="{FF2B5EF4-FFF2-40B4-BE49-F238E27FC236}">
                  <a16:creationId xmlns:a16="http://schemas.microsoft.com/office/drawing/2014/main" id="{2CEB2BF9-B8DB-45B9-86EA-D197B5B1AEF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08B5BB34-3801-4E70-A981-FE007635E11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7">
              <a:extLst>
                <a:ext uri="{FF2B5EF4-FFF2-40B4-BE49-F238E27FC236}">
                  <a16:creationId xmlns:a16="http://schemas.microsoft.com/office/drawing/2014/main" id="{38432A75-2CEB-463C-A8F2-ABB50A79F44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8">
              <a:extLst>
                <a:ext uri="{FF2B5EF4-FFF2-40B4-BE49-F238E27FC236}">
                  <a16:creationId xmlns:a16="http://schemas.microsoft.com/office/drawing/2014/main" id="{E7E850B8-C050-4597-8BEB-113FEC9A27C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a:extLst>
                <a:ext uri="{FF2B5EF4-FFF2-40B4-BE49-F238E27FC236}">
                  <a16:creationId xmlns:a16="http://schemas.microsoft.com/office/drawing/2014/main" id="{24ACC798-9CEC-4B6F-A8DD-F8E6FCCCF16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1D58A8C6-1294-4CD9-89BC-F1E981A524A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F32F2ED6-6143-46C4-A641-72D42732B6F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2" name="Rectangle 31">
            <a:extLst>
              <a:ext uri="{FF2B5EF4-FFF2-40B4-BE49-F238E27FC236}">
                <a16:creationId xmlns:a16="http://schemas.microsoft.com/office/drawing/2014/main" id="{5C9652B3-A450-4ED6-8FBF-F536BA60B4D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4598" r="1" b="22335"/>
          <a:stretch/>
        </p:blipFill>
        <p:spPr>
          <a:xfrm>
            <a:off x="568452" y="571500"/>
            <a:ext cx="11055096" cy="5715000"/>
          </a:xfrm>
          <a:prstGeom prst="rect">
            <a:avLst/>
          </a:prstGeom>
        </p:spPr>
      </p:pic>
    </p:spTree>
    <p:extLst>
      <p:ext uri="{BB962C8B-B14F-4D97-AF65-F5344CB8AC3E}">
        <p14:creationId xmlns:p14="http://schemas.microsoft.com/office/powerpoint/2010/main" val="396340875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D0A9E586C45C40B94AE6B0ABF449EC" ma:contentTypeVersion="14" ma:contentTypeDescription="Create a new document." ma:contentTypeScope="" ma:versionID="17aba780986beaf87791c67bc59b2f75">
  <xsd:schema xmlns:xsd="http://www.w3.org/2001/XMLSchema" xmlns:xs="http://www.w3.org/2001/XMLSchema" xmlns:p="http://schemas.microsoft.com/office/2006/metadata/properties" xmlns:ns2="848f0df7-1230-4b66-99f1-7c8411bd4124" xmlns:ns3="dabb4e12-b2ee-4836-93cd-b94f938cf7c7" targetNamespace="http://schemas.microsoft.com/office/2006/metadata/properties" ma:root="true" ma:fieldsID="3896bf4c7f7c6c5de23d51d841863015" ns2:_="" ns3:_="">
    <xsd:import namespace="848f0df7-1230-4b66-99f1-7c8411bd4124"/>
    <xsd:import namespace="dabb4e12-b2ee-4836-93cd-b94f938cf7c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8f0df7-1230-4b66-99f1-7c8411bd41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05a647e-5287-4e98-ba79-e00a1c9ec113"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bb4e12-b2ee-4836-93cd-b94f938cf7c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7baca214-da07-462f-8729-e8bd01f2643b}" ma:internalName="TaxCatchAll" ma:showField="CatchAllData" ma:web="dabb4e12-b2ee-4836-93cd-b94f938cf7c7">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abb4e12-b2ee-4836-93cd-b94f938cf7c7" xsi:nil="true"/>
    <lcf76f155ced4ddcb4097134ff3c332f xmlns="848f0df7-1230-4b66-99f1-7c8411bd4124">
      <Terms xmlns="http://schemas.microsoft.com/office/infopath/2007/PartnerControls"/>
    </lcf76f155ced4ddcb4097134ff3c332f>
    <SharedWithUsers xmlns="dabb4e12-b2ee-4836-93cd-b94f938cf7c7">
      <UserInfo>
        <DisplayName>Sarah Koster</DisplayName>
        <AccountId>32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5D46BC-E44B-4103-9152-1BC4506D2C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8f0df7-1230-4b66-99f1-7c8411bd4124"/>
    <ds:schemaRef ds:uri="dabb4e12-b2ee-4836-93cd-b94f938cf7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F6831CF-0F8A-4B92-9C69-C3F07A41D747}">
  <ds:schemaRefs>
    <ds:schemaRef ds:uri="dabb4e12-b2ee-4836-93cd-b94f938cf7c7"/>
    <ds:schemaRef ds:uri="http://www.w3.org/XML/1998/namespace"/>
    <ds:schemaRef ds:uri="http://purl.org/dc/terms/"/>
    <ds:schemaRef ds:uri="http://purl.org/dc/elements/1.1/"/>
    <ds:schemaRef ds:uri="http://schemas.openxmlformats.org/package/2006/metadata/core-properties"/>
    <ds:schemaRef ds:uri="http://purl.org/dc/dcmitype/"/>
    <ds:schemaRef ds:uri="http://schemas.microsoft.com/office/2006/documentManagement/types"/>
    <ds:schemaRef ds:uri="http://schemas.microsoft.com/office/2006/metadata/properties"/>
    <ds:schemaRef ds:uri="848f0df7-1230-4b66-99f1-7c8411bd4124"/>
    <ds:schemaRef ds:uri="http://schemas.microsoft.com/office/infopath/2007/PartnerControls"/>
  </ds:schemaRefs>
</ds:datastoreItem>
</file>

<file path=customXml/itemProps3.xml><?xml version="1.0" encoding="utf-8"?>
<ds:datastoreItem xmlns:ds="http://schemas.openxmlformats.org/officeDocument/2006/customXml" ds:itemID="{DB068126-7907-4116-8F80-31CD9A705C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14941</TotalTime>
  <Words>1222</Words>
  <Application>Microsoft Office PowerPoint</Application>
  <PresentationFormat>Widescreen</PresentationFormat>
  <Paragraphs>92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Candara</vt:lpstr>
      <vt:lpstr>Trebuchet MS</vt:lpstr>
      <vt:lpstr>Wingdings 3</vt:lpstr>
      <vt:lpstr>Facet</vt:lpstr>
      <vt:lpstr>EHRS GETS THE POINT! </vt:lpstr>
      <vt:lpstr>Welcome &amp; Introduction </vt:lpstr>
      <vt:lpstr>The how tos for EHRS collection  </vt:lpstr>
      <vt:lpstr>What are the schools asking for? </vt:lpstr>
      <vt:lpstr>PowerPoint Presentation</vt:lpstr>
      <vt:lpstr>PowerPoint Presentation</vt:lpstr>
      <vt:lpstr>Opportunities to collect with EHRS </vt:lpstr>
      <vt:lpstr>PowerPoint Presentation</vt:lpstr>
      <vt:lpstr>PowerPoint Presentation</vt:lpstr>
      <vt:lpstr>PowerPoint Presentation</vt:lpstr>
      <vt:lpstr>EHRS wider support for Jewish education</vt:lpstr>
      <vt:lpstr>PowerPoint Presentation</vt:lpstr>
      <vt:lpstr>Q&amp;A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EHRS GETS THE POINT!</dc:title>
  <dc:creator>Sarah Koster</dc:creator>
  <cp:lastModifiedBy>Sarah Koster</cp:lastModifiedBy>
  <cp:revision>208</cp:revision>
  <dcterms:created xsi:type="dcterms:W3CDTF">2021-03-23T13:07:32Z</dcterms:created>
  <dcterms:modified xsi:type="dcterms:W3CDTF">2023-04-04T13:47:55Z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0x010100A7D0A9E586C45C40B94AE6B0ABF449EC</vt:lpwstr>
  </property>
  <property fmtid="{D5CDD505-2E9C-101B-9397-08002B2CF9AE}" pid="3" name="Order">
    <vt:r8>14000</vt:r8>
  </property>
  <property fmtid="{D5CDD505-2E9C-101B-9397-08002B2CF9AE}" pid="4" name="MediaServiceImageTags">
    <vt:lpwstr/>
  </property>
</Properties>
</file>