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61" r:id="rId7"/>
    <p:sldId id="262" r:id="rId8"/>
    <p:sldId id="280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3" r:id="rId17"/>
    <p:sldId id="289" r:id="rId18"/>
    <p:sldId id="290" r:id="rId19"/>
    <p:sldId id="282" r:id="rId20"/>
    <p:sldId id="284" r:id="rId21"/>
    <p:sldId id="286" r:id="rId22"/>
    <p:sldId id="285" r:id="rId23"/>
    <p:sldId id="287" r:id="rId24"/>
    <p:sldId id="288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Young-Somers" initials="DY" lastIdx="1" clrIdx="0">
    <p:extLst>
      <p:ext uri="{19B8F6BF-5375-455C-9EA6-DF929625EA0E}">
        <p15:presenceInfo xmlns:p15="http://schemas.microsoft.com/office/powerpoint/2012/main" userId="S-1-5-21-637319803-707458041-2201107433-3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62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87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5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8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7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1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05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4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5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2642-60A6-4BFB-8C9F-7F8380ADCF81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9727-EF45-4F3C-ACD9-EA27663A33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VQFEgT7E6c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63" y="202609"/>
            <a:ext cx="519953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1437" y="398199"/>
            <a:ext cx="614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Shabbat for the Soul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2 October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GB" sz="2800" b="1" dirty="0" smtClean="0">
                <a:solidFill>
                  <a:schemeClr val="accent4">
                    <a:lumMod val="75000"/>
                  </a:schemeClr>
                </a:solidFill>
                <a:latin typeface="Candara" panose="020E0502030303020204" pitchFamily="34" charset="0"/>
              </a:rPr>
              <a:t>2021</a:t>
            </a:r>
            <a:endParaRPr lang="en-GB" sz="2800" b="1" dirty="0">
              <a:solidFill>
                <a:schemeClr val="accent4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2" y="1117009"/>
            <a:ext cx="4102128" cy="54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6" y="64312"/>
            <a:ext cx="7306108" cy="6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1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78" y="373955"/>
            <a:ext cx="8558197" cy="4568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78" y="5102906"/>
            <a:ext cx="8558197" cy="175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6069" y="587829"/>
            <a:ext cx="2481942" cy="1015663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When you dream of love, who or what do you dream of?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47416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719" y="-158085"/>
            <a:ext cx="8812042" cy="4297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6" y="4018489"/>
            <a:ext cx="8666988" cy="1438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246" y="5282179"/>
            <a:ext cx="8449406" cy="176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525" y="520315"/>
            <a:ext cx="8413143" cy="3727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248194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Siddur p.217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62" y="3578169"/>
            <a:ext cx="2465921" cy="29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4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879" y="219897"/>
            <a:ext cx="8521933" cy="6287578"/>
          </a:xfrm>
          <a:prstGeom prst="rect">
            <a:avLst/>
          </a:prstGeom>
        </p:spPr>
      </p:pic>
      <p:pic>
        <p:nvPicPr>
          <p:cNvPr id="5122" name="Picture 2" descr="Song of the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949"/>
            <a:ext cx="2935197" cy="18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9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962" y="509020"/>
            <a:ext cx="6817547" cy="5030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6" y="404949"/>
            <a:ext cx="2795451" cy="523220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1941185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6389" y="313509"/>
            <a:ext cx="232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Amidah p.222 siddur</a:t>
            </a:r>
            <a:endParaRPr lang="en-GB" dirty="0"/>
          </a:p>
        </p:txBody>
      </p:sp>
      <p:pic>
        <p:nvPicPr>
          <p:cNvPr id="6146" name="Picture 2" descr="https://opensiddur.org/wp-content/uploads/2011/06/Sheviti-by-Baal-haKokhav-converted-to-vector-art-by-Andrew-Meit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737" y="160338"/>
            <a:ext cx="4753345" cy="673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שִׁוִּיתִי | Shiviti by Mashiah Asgari, circa late 19th – early 20th  century Herat, Afghanistan • the Open Siddur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שִׁוִּיתִי | Shiviti by Mashiah Asgari, circa late 19th – early 20th  century Herat, Afghanistan • the Open Siddur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4" name="Picture 10" descr="https://opensiddur.org/wp-content/uploads/2011/07/Shiviti-The-Royal-Library-of-Denmark-David-Simonsen-Manuscripts-Collection-Restored-by-Andrew-M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93" y="682841"/>
            <a:ext cx="4790975" cy="60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2060806"/>
            <a:ext cx="1580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SimpleCLM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SimpleCLM"/>
              </a:rPr>
              <a:t>Shiviti</a:t>
            </a:r>
            <a:r>
              <a:rPr lang="en-US" b="1" dirty="0">
                <a:solidFill>
                  <a:srgbClr val="000000"/>
                </a:solidFill>
                <a:latin typeface="SimpleCLM"/>
              </a:rPr>
              <a:t> by </a:t>
            </a:r>
            <a:r>
              <a:rPr lang="en-US" b="1" dirty="0" err="1" smtClean="0">
                <a:solidFill>
                  <a:srgbClr val="000000"/>
                </a:solidFill>
                <a:latin typeface="SimpleCLM"/>
              </a:rPr>
              <a:t>Asgari</a:t>
            </a:r>
            <a:r>
              <a:rPr lang="en-US" b="1" dirty="0">
                <a:solidFill>
                  <a:srgbClr val="000000"/>
                </a:solidFill>
                <a:latin typeface="SimpleCLM"/>
              </a:rPr>
              <a:t>, circa late 19th – early 20th century Herat, Afghanistan</a:t>
            </a:r>
            <a:endParaRPr lang="en-US" b="1" i="0" dirty="0">
              <a:solidFill>
                <a:srgbClr val="000000"/>
              </a:solidFill>
              <a:effectLst/>
              <a:latin typeface="SimpleCLM"/>
            </a:endParaRPr>
          </a:p>
        </p:txBody>
      </p:sp>
    </p:spTree>
    <p:extLst>
      <p:ext uri="{BB962C8B-B14F-4D97-AF65-F5344CB8AC3E}">
        <p14:creationId xmlns:p14="http://schemas.microsoft.com/office/powerpoint/2010/main" val="108976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429" y="160872"/>
            <a:ext cx="34858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b="1" dirty="0">
                <a:solidFill>
                  <a:prstClr val="black"/>
                </a:solidFill>
              </a:rPr>
              <a:t>The Creation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</a:rPr>
              <a:t>James Weldon Johnson - 1871-1938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stepped out on space,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looked around and said: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I'm lonely—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I'll make me a world.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far as the eye of God could see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Darkness covered everything,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Blacker than a hundred midnights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Down in a cypress swamp.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God smiled,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light broke,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darkness rolled up on one side,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light stood shining on the other,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said: That's good!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God reached out and took the light in his hands,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rolled the light around in his hands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Until he made the sun;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set that sun a-blazing in the heavens.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light that was left from making the sun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God gathered it up in a shining ball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flung it against the darkness,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Spangling the night with the moon and stars.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down between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 darkness and the light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He hurled the world;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said: That's good!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4829" y="405578"/>
            <a:ext cx="363543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Then God himself stepped down—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sun was on his right hand,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moon was on his left;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 stars were clustered about his head,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earth was under his feet.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walked, and where he trod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His footsteps hollowed the valleys out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bulged the mountains up.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he stopped and looked and saw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That the earth was hot and barren.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So God stepped over to the edge of the world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spat out the seven seas—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He batted his eyes, and the </a:t>
            </a:r>
            <a:r>
              <a:rPr lang="en-GB" sz="1200" dirty="0" err="1">
                <a:solidFill>
                  <a:prstClr val="black"/>
                </a:solidFill>
              </a:rPr>
              <a:t>lightnings</a:t>
            </a:r>
            <a:r>
              <a:rPr lang="en-GB" sz="1200" dirty="0">
                <a:solidFill>
                  <a:prstClr val="black"/>
                </a:solidFill>
              </a:rPr>
              <a:t> flashed—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He clapped his hands, and the thunders rolled—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waters above the earth came down,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 cooling waters came down.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the green grass sprouted,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little red flowers blossomed,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 pine tree pointed his finger to the sky,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oak spread out his arms,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 lakes cuddled down in the hollows of the ground,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rivers ran down to the sea;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smiled again,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the rainbow appeared,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curled itself around his shoulder.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90262" y="32939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Then God raised his arm and he waved his hand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Over the sea and over the land,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said: Bring forth! Bring forth!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quicker than God could drop his hand,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Fishes and fowls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beasts and birds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Swam the rivers and the seas,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Roamed the forests and the woods,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split the air with their wings.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said: That's good!</a:t>
            </a:r>
          </a:p>
          <a:p>
            <a:pPr lvl="0"/>
            <a:endParaRPr lang="en-GB" sz="1200" dirty="0">
              <a:solidFill>
                <a:prstClr val="black"/>
              </a:solidFill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Then God walked around,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looked around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On all that he had made.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He looked at his sun,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looked at his moon,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he looked at his little stars;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He looked on his world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With all its living things,</a:t>
            </a:r>
          </a:p>
          <a:p>
            <a:pPr lvl="0"/>
            <a:r>
              <a:rPr lang="en-GB" sz="1200" dirty="0">
                <a:solidFill>
                  <a:prstClr val="black"/>
                </a:solidFill>
              </a:rPr>
              <a:t>And God said: I'm lonely still.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75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29" y="736844"/>
            <a:ext cx="3737172" cy="4712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33" y="125412"/>
            <a:ext cx="48768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95" y="837070"/>
            <a:ext cx="6853810" cy="5183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69" y="261257"/>
            <a:ext cx="180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Siddur p.310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59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Lucid Dream. Techniques for enhancing sleep and… | by Alec Zaffiro | 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96917" cy="67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5179" y="308551"/>
            <a:ext cx="1097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301669" y="986434"/>
            <a:ext cx="7393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“All new beginnings require that you unlock a new door” </a:t>
            </a:r>
          </a:p>
          <a:p>
            <a:pPr algn="ctr" fontAlgn="base"/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Rebbe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Nachman</a:t>
            </a:r>
            <a:r>
              <a:rPr lang="en-GB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of </a:t>
            </a:r>
            <a:r>
              <a:rPr lang="en-GB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Bratslav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286" y="4061136"/>
            <a:ext cx="7579081" cy="24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908" y="1018904"/>
            <a:ext cx="7219707" cy="47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17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ght Your Candle. Dark times call for a little flame of… | by Marilyn  Flower | Live Your Life On Purpose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632" y="336980"/>
            <a:ext cx="9783976" cy="65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76" y="330287"/>
            <a:ext cx="6962601" cy="434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76" y="4596281"/>
            <a:ext cx="6853810" cy="2261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8086" y="330287"/>
            <a:ext cx="40581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Yitgadal</a:t>
            </a:r>
            <a:r>
              <a:rPr lang="en-GB" dirty="0"/>
              <a:t>, </a:t>
            </a:r>
            <a:r>
              <a:rPr lang="en-GB" dirty="0" err="1"/>
              <a:t>v’yitkadash,sh’meih</a:t>
            </a:r>
            <a:r>
              <a:rPr lang="en-GB" dirty="0"/>
              <a:t> </a:t>
            </a:r>
            <a:r>
              <a:rPr lang="en-GB" dirty="0" err="1"/>
              <a:t>raba</a:t>
            </a:r>
            <a:r>
              <a:rPr lang="en-GB" dirty="0"/>
              <a:t>, </a:t>
            </a:r>
            <a:r>
              <a:rPr lang="en-GB" dirty="0" err="1"/>
              <a:t>b’alma</a:t>
            </a:r>
            <a:r>
              <a:rPr lang="en-GB" dirty="0"/>
              <a:t> </a:t>
            </a:r>
            <a:r>
              <a:rPr lang="en-GB" dirty="0" err="1"/>
              <a:t>divra</a:t>
            </a:r>
            <a:r>
              <a:rPr lang="en-GB" dirty="0"/>
              <a:t> </a:t>
            </a:r>
            <a:r>
              <a:rPr lang="en-GB" dirty="0" err="1"/>
              <a:t>chiruteih</a:t>
            </a:r>
            <a:r>
              <a:rPr lang="en-GB" dirty="0"/>
              <a:t>, </a:t>
            </a:r>
            <a:r>
              <a:rPr lang="en-GB" dirty="0" err="1"/>
              <a:t>v’yamlich</a:t>
            </a:r>
            <a:r>
              <a:rPr lang="en-GB" dirty="0"/>
              <a:t> </a:t>
            </a:r>
            <a:r>
              <a:rPr lang="en-GB" dirty="0" err="1"/>
              <a:t>malchuteih</a:t>
            </a:r>
            <a:r>
              <a:rPr lang="en-GB" dirty="0"/>
              <a:t>, </a:t>
            </a:r>
            <a:r>
              <a:rPr lang="en-GB" dirty="0" err="1"/>
              <a:t>b’chayeichon</a:t>
            </a:r>
            <a:r>
              <a:rPr lang="en-GB" dirty="0"/>
              <a:t> </a:t>
            </a:r>
            <a:r>
              <a:rPr lang="en-GB" dirty="0" err="1"/>
              <a:t>uv’yomeichon</a:t>
            </a:r>
            <a:r>
              <a:rPr lang="en-GB" dirty="0"/>
              <a:t> </a:t>
            </a:r>
            <a:r>
              <a:rPr lang="en-GB" dirty="0" err="1"/>
              <a:t>uv’chayei</a:t>
            </a:r>
            <a:r>
              <a:rPr lang="en-GB" dirty="0"/>
              <a:t> </a:t>
            </a:r>
            <a:r>
              <a:rPr lang="en-GB" dirty="0" err="1"/>
              <a:t>d’chol</a:t>
            </a:r>
            <a:r>
              <a:rPr lang="en-GB" dirty="0"/>
              <a:t> </a:t>
            </a:r>
            <a:r>
              <a:rPr lang="en-GB" dirty="0" err="1"/>
              <a:t>beit</a:t>
            </a:r>
            <a:r>
              <a:rPr lang="en-GB" dirty="0"/>
              <a:t> </a:t>
            </a:r>
            <a:r>
              <a:rPr lang="en-GB" dirty="0" err="1"/>
              <a:t>Yisra’eil</a:t>
            </a:r>
            <a:r>
              <a:rPr lang="en-GB" dirty="0"/>
              <a:t>, </a:t>
            </a:r>
            <a:r>
              <a:rPr lang="en-GB" dirty="0" err="1"/>
              <a:t>ba’agala</a:t>
            </a:r>
            <a:r>
              <a:rPr lang="en-GB" dirty="0"/>
              <a:t> </a:t>
            </a:r>
            <a:r>
              <a:rPr lang="en-GB" dirty="0" err="1"/>
              <a:t>uviz’man</a:t>
            </a:r>
            <a:r>
              <a:rPr lang="en-GB" dirty="0"/>
              <a:t> </a:t>
            </a:r>
            <a:r>
              <a:rPr lang="en-GB" dirty="0" err="1"/>
              <a:t>kariv</a:t>
            </a:r>
            <a:r>
              <a:rPr lang="en-GB" dirty="0"/>
              <a:t>. </a:t>
            </a:r>
            <a:r>
              <a:rPr lang="en-GB" dirty="0" err="1"/>
              <a:t>V’im’ru</a:t>
            </a:r>
            <a:r>
              <a:rPr lang="en-GB" dirty="0"/>
              <a:t>: </a:t>
            </a:r>
            <a:r>
              <a:rPr lang="en-GB" dirty="0" err="1"/>
              <a:t>amein</a:t>
            </a:r>
            <a:r>
              <a:rPr lang="en-GB" dirty="0"/>
              <a:t>. </a:t>
            </a:r>
            <a:r>
              <a:rPr lang="en-GB" dirty="0" err="1"/>
              <a:t>Y’hei</a:t>
            </a:r>
            <a:r>
              <a:rPr lang="en-GB" dirty="0"/>
              <a:t> </a:t>
            </a:r>
            <a:r>
              <a:rPr lang="en-GB" dirty="0" err="1"/>
              <a:t>sh’meih</a:t>
            </a:r>
            <a:r>
              <a:rPr lang="en-GB" dirty="0"/>
              <a:t> </a:t>
            </a:r>
            <a:r>
              <a:rPr lang="en-GB" dirty="0" err="1"/>
              <a:t>raba</a:t>
            </a:r>
            <a:r>
              <a:rPr lang="en-GB" dirty="0"/>
              <a:t> </a:t>
            </a:r>
            <a:r>
              <a:rPr lang="en-GB" dirty="0" err="1"/>
              <a:t>m’varach</a:t>
            </a:r>
            <a:r>
              <a:rPr lang="en-GB" dirty="0"/>
              <a:t> </a:t>
            </a:r>
            <a:r>
              <a:rPr lang="en-GB" dirty="0" err="1"/>
              <a:t>l’alam</a:t>
            </a:r>
            <a:r>
              <a:rPr lang="en-GB" dirty="0"/>
              <a:t> </a:t>
            </a:r>
            <a:r>
              <a:rPr lang="en-GB" dirty="0" err="1"/>
              <a:t>ul’almei</a:t>
            </a:r>
            <a:r>
              <a:rPr lang="en-GB" dirty="0"/>
              <a:t> </a:t>
            </a:r>
            <a:r>
              <a:rPr lang="en-GB" dirty="0" err="1"/>
              <a:t>almaya</a:t>
            </a:r>
            <a:r>
              <a:rPr lang="en-GB" dirty="0"/>
              <a:t>. During the Ten Days of Penitence, add the words in parenthesis: </a:t>
            </a:r>
            <a:r>
              <a:rPr lang="en-GB" dirty="0" err="1"/>
              <a:t>Yitbarach</a:t>
            </a:r>
            <a:r>
              <a:rPr lang="en-GB" dirty="0"/>
              <a:t>, </a:t>
            </a:r>
            <a:r>
              <a:rPr lang="en-GB" dirty="0" err="1"/>
              <a:t>v’yishtabach</a:t>
            </a:r>
            <a:r>
              <a:rPr lang="en-GB" dirty="0"/>
              <a:t>, </a:t>
            </a:r>
            <a:r>
              <a:rPr lang="en-GB" dirty="0" err="1"/>
              <a:t>v’yitpa’ar</a:t>
            </a:r>
            <a:r>
              <a:rPr lang="en-GB" dirty="0"/>
              <a:t>, </a:t>
            </a:r>
            <a:r>
              <a:rPr lang="en-GB" dirty="0" err="1"/>
              <a:t>v’yitromam</a:t>
            </a:r>
            <a:r>
              <a:rPr lang="en-GB" dirty="0"/>
              <a:t>, </a:t>
            </a:r>
            <a:r>
              <a:rPr lang="en-GB" dirty="0" err="1"/>
              <a:t>v’yitnasei</a:t>
            </a:r>
            <a:r>
              <a:rPr lang="en-GB" dirty="0"/>
              <a:t>, </a:t>
            </a:r>
            <a:r>
              <a:rPr lang="en-GB" dirty="0" err="1"/>
              <a:t>v’yit’hadar</a:t>
            </a:r>
            <a:r>
              <a:rPr lang="en-GB" dirty="0"/>
              <a:t>, </a:t>
            </a:r>
            <a:r>
              <a:rPr lang="en-GB" dirty="0" err="1"/>
              <a:t>v’yitaleih</a:t>
            </a:r>
            <a:r>
              <a:rPr lang="en-GB" dirty="0"/>
              <a:t>, </a:t>
            </a:r>
            <a:r>
              <a:rPr lang="en-GB" dirty="0" err="1"/>
              <a:t>v’yit’halal</a:t>
            </a:r>
            <a:r>
              <a:rPr lang="en-GB" dirty="0"/>
              <a:t> </a:t>
            </a:r>
            <a:r>
              <a:rPr lang="en-GB" dirty="0" err="1"/>
              <a:t>sh’meih</a:t>
            </a:r>
            <a:r>
              <a:rPr lang="en-GB" dirty="0"/>
              <a:t> </a:t>
            </a:r>
            <a:r>
              <a:rPr lang="en-GB" dirty="0" err="1"/>
              <a:t>d’kud’sha</a:t>
            </a:r>
            <a:r>
              <a:rPr lang="en-GB" dirty="0"/>
              <a:t>. </a:t>
            </a:r>
            <a:r>
              <a:rPr lang="en-GB" dirty="0" err="1"/>
              <a:t>B’rich</a:t>
            </a:r>
            <a:r>
              <a:rPr lang="en-GB" dirty="0"/>
              <a:t> </a:t>
            </a:r>
            <a:r>
              <a:rPr lang="en-GB" dirty="0" err="1"/>
              <a:t>hu</a:t>
            </a:r>
            <a:r>
              <a:rPr lang="en-GB" dirty="0"/>
              <a:t> </a:t>
            </a:r>
            <a:r>
              <a:rPr lang="en-GB" dirty="0" err="1"/>
              <a:t>l’eila</a:t>
            </a:r>
            <a:r>
              <a:rPr lang="en-GB" dirty="0"/>
              <a:t> (</a:t>
            </a:r>
            <a:r>
              <a:rPr lang="en-GB" dirty="0" err="1"/>
              <a:t>ul’eila</a:t>
            </a:r>
            <a:r>
              <a:rPr lang="en-GB" dirty="0"/>
              <a:t>) min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bir’chata</a:t>
            </a:r>
            <a:r>
              <a:rPr lang="en-GB" dirty="0"/>
              <a:t>, </a:t>
            </a:r>
            <a:r>
              <a:rPr lang="en-GB" dirty="0" err="1"/>
              <a:t>v’shirata</a:t>
            </a:r>
            <a:r>
              <a:rPr lang="en-GB" dirty="0"/>
              <a:t>, </a:t>
            </a:r>
            <a:r>
              <a:rPr lang="en-GB" dirty="0" err="1"/>
              <a:t>tushb’chata</a:t>
            </a:r>
            <a:r>
              <a:rPr lang="en-GB" dirty="0"/>
              <a:t>, </a:t>
            </a:r>
            <a:r>
              <a:rPr lang="en-GB" dirty="0" err="1"/>
              <a:t>v’nech’mata</a:t>
            </a:r>
            <a:r>
              <a:rPr lang="en-GB" dirty="0"/>
              <a:t>, </a:t>
            </a:r>
            <a:r>
              <a:rPr lang="en-GB" dirty="0" err="1"/>
              <a:t>da’amiran</a:t>
            </a:r>
            <a:r>
              <a:rPr lang="en-GB" dirty="0"/>
              <a:t> </a:t>
            </a:r>
            <a:r>
              <a:rPr lang="en-GB" dirty="0" err="1"/>
              <a:t>b’alma</a:t>
            </a:r>
            <a:r>
              <a:rPr lang="en-GB" dirty="0"/>
              <a:t>. </a:t>
            </a:r>
            <a:r>
              <a:rPr lang="en-GB" dirty="0" err="1"/>
              <a:t>V’im’ru</a:t>
            </a:r>
            <a:r>
              <a:rPr lang="en-GB" dirty="0"/>
              <a:t>: </a:t>
            </a:r>
            <a:r>
              <a:rPr lang="en-GB" dirty="0" err="1"/>
              <a:t>amein</a:t>
            </a:r>
            <a:r>
              <a:rPr lang="en-GB" dirty="0"/>
              <a:t>. </a:t>
            </a:r>
            <a:r>
              <a:rPr lang="en-GB" dirty="0" err="1"/>
              <a:t>Y’hei</a:t>
            </a:r>
            <a:r>
              <a:rPr lang="en-GB" dirty="0"/>
              <a:t> </a:t>
            </a:r>
            <a:r>
              <a:rPr lang="en-GB" dirty="0" err="1"/>
              <a:t>sh’lama</a:t>
            </a:r>
            <a:r>
              <a:rPr lang="en-GB" dirty="0"/>
              <a:t> </a:t>
            </a:r>
            <a:r>
              <a:rPr lang="en-GB" dirty="0" err="1"/>
              <a:t>raba</a:t>
            </a:r>
            <a:r>
              <a:rPr lang="en-GB" dirty="0"/>
              <a:t> min </a:t>
            </a:r>
            <a:r>
              <a:rPr lang="en-GB" dirty="0" err="1"/>
              <a:t>sh’maya</a:t>
            </a:r>
            <a:r>
              <a:rPr lang="en-GB" dirty="0"/>
              <a:t> </a:t>
            </a:r>
            <a:r>
              <a:rPr lang="en-GB" dirty="0" err="1"/>
              <a:t>v’chayim</a:t>
            </a:r>
            <a:r>
              <a:rPr lang="en-GB" dirty="0"/>
              <a:t> </a:t>
            </a:r>
            <a:r>
              <a:rPr lang="en-GB" dirty="0" err="1"/>
              <a:t>aleinu</a:t>
            </a:r>
            <a:r>
              <a:rPr lang="en-GB" dirty="0"/>
              <a:t> </a:t>
            </a:r>
            <a:r>
              <a:rPr lang="en-GB" dirty="0" err="1"/>
              <a:t>v’al</a:t>
            </a:r>
            <a:r>
              <a:rPr lang="en-GB" dirty="0"/>
              <a:t>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Yisra’eil</a:t>
            </a:r>
            <a:r>
              <a:rPr lang="en-GB" dirty="0"/>
              <a:t>. </a:t>
            </a:r>
            <a:r>
              <a:rPr lang="en-GB" dirty="0" err="1"/>
              <a:t>V’imru</a:t>
            </a:r>
            <a:r>
              <a:rPr lang="en-GB" dirty="0"/>
              <a:t>: </a:t>
            </a:r>
            <a:r>
              <a:rPr lang="en-GB" dirty="0" err="1"/>
              <a:t>amein</a:t>
            </a:r>
            <a:r>
              <a:rPr lang="en-GB" dirty="0"/>
              <a:t>. </a:t>
            </a:r>
            <a:r>
              <a:rPr lang="en-GB" dirty="0" err="1"/>
              <a:t>Oseh</a:t>
            </a:r>
            <a:r>
              <a:rPr lang="en-GB" dirty="0"/>
              <a:t> shalom </a:t>
            </a:r>
            <a:r>
              <a:rPr lang="en-GB" dirty="0" err="1"/>
              <a:t>bim’romav</a:t>
            </a:r>
            <a:r>
              <a:rPr lang="en-GB" dirty="0"/>
              <a:t>, </a:t>
            </a:r>
            <a:r>
              <a:rPr lang="en-GB" dirty="0" err="1"/>
              <a:t>hu</a:t>
            </a:r>
            <a:r>
              <a:rPr lang="en-GB" dirty="0"/>
              <a:t> </a:t>
            </a:r>
            <a:r>
              <a:rPr lang="en-GB" dirty="0" err="1"/>
              <a:t>ya’aseh</a:t>
            </a:r>
            <a:r>
              <a:rPr lang="en-GB" dirty="0"/>
              <a:t> shalom, </a:t>
            </a:r>
            <a:r>
              <a:rPr lang="en-GB" dirty="0" err="1"/>
              <a:t>aleinu</a:t>
            </a:r>
            <a:r>
              <a:rPr lang="en-GB" dirty="0"/>
              <a:t> </a:t>
            </a:r>
            <a:r>
              <a:rPr lang="en-GB" dirty="0" err="1"/>
              <a:t>v’al</a:t>
            </a:r>
            <a:r>
              <a:rPr lang="en-GB" dirty="0"/>
              <a:t> </a:t>
            </a:r>
            <a:r>
              <a:rPr lang="en-GB" dirty="0" err="1"/>
              <a:t>kol</a:t>
            </a:r>
            <a:r>
              <a:rPr lang="en-GB" dirty="0"/>
              <a:t> </a:t>
            </a:r>
            <a:r>
              <a:rPr lang="en-GB" dirty="0" err="1"/>
              <a:t>Yisra’eil</a:t>
            </a:r>
            <a:r>
              <a:rPr lang="en-GB" dirty="0"/>
              <a:t>. </a:t>
            </a:r>
            <a:r>
              <a:rPr lang="en-GB" dirty="0" err="1" smtClean="0"/>
              <a:t>V’al</a:t>
            </a:r>
            <a:r>
              <a:rPr lang="en-GB" dirty="0" smtClean="0"/>
              <a:t> </a:t>
            </a:r>
            <a:r>
              <a:rPr lang="en-GB" dirty="0" err="1" smtClean="0"/>
              <a:t>kol</a:t>
            </a:r>
            <a:r>
              <a:rPr lang="en-GB" dirty="0" smtClean="0"/>
              <a:t> </a:t>
            </a:r>
            <a:r>
              <a:rPr lang="en-GB" dirty="0" err="1" smtClean="0"/>
              <a:t>ha’olam</a:t>
            </a:r>
            <a:r>
              <a:rPr lang="en-GB" dirty="0" smtClean="0"/>
              <a:t>. </a:t>
            </a:r>
            <a:r>
              <a:rPr lang="en-GB" dirty="0" err="1" smtClean="0"/>
              <a:t>V’im’ru</a:t>
            </a:r>
            <a:r>
              <a:rPr lang="en-GB" dirty="0"/>
              <a:t>: </a:t>
            </a:r>
            <a:r>
              <a:rPr lang="en-GB" dirty="0" err="1"/>
              <a:t>amein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80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008" y="376203"/>
            <a:ext cx="5693377" cy="3284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255" y="246791"/>
            <a:ext cx="3154929" cy="4849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612" y="3870064"/>
            <a:ext cx="3445037" cy="245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8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464" y="908997"/>
            <a:ext cx="7180182" cy="20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18988" r="35559" b="19452"/>
          <a:stretch/>
        </p:blipFill>
        <p:spPr>
          <a:xfrm>
            <a:off x="1002726" y="286328"/>
            <a:ext cx="5667250" cy="6151418"/>
          </a:xfrm>
          <a:prstGeom prst="rect">
            <a:avLst/>
          </a:prstGeom>
        </p:spPr>
      </p:pic>
      <p:pic>
        <p:nvPicPr>
          <p:cNvPr id="1026" name="Picture 2" descr="Shabbat or sabbath kiddush ceremony. challah bread, glass of red kosher wine  | Premium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76" y="2113085"/>
            <a:ext cx="4658879" cy="310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5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735" y="17813"/>
            <a:ext cx="10573789" cy="6840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20735" y="88702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In Praise</a:t>
            </a:r>
          </a:p>
          <a:p>
            <a:r>
              <a:rPr lang="en-GB" dirty="0"/>
              <a:t>GENESIS 1, 2</a:t>
            </a:r>
          </a:p>
          <a:p>
            <a:r>
              <a:rPr lang="en-GB" dirty="0"/>
              <a:t>By RUTH F. BRIN</a:t>
            </a:r>
          </a:p>
          <a:p>
            <a:r>
              <a:rPr lang="en-GB" dirty="0"/>
              <a:t>Hail the hand that scattered space with stars,</a:t>
            </a:r>
          </a:p>
          <a:p>
            <a:r>
              <a:rPr lang="en-GB" dirty="0"/>
              <a:t>Wrapped whirling world in bright blue blanket, air,</a:t>
            </a:r>
          </a:p>
          <a:p>
            <a:r>
              <a:rPr lang="en-GB" dirty="0"/>
              <a:t>Made worlds within worlds, elements in earth,</a:t>
            </a:r>
          </a:p>
          <a:p>
            <a:r>
              <a:rPr lang="en-GB" dirty="0"/>
              <a:t>Souls within skins, every one a teeming universe,</a:t>
            </a:r>
          </a:p>
          <a:p>
            <a:r>
              <a:rPr lang="en-GB" dirty="0"/>
              <a:t>Every tree a system of semantics, and pushed</a:t>
            </a:r>
          </a:p>
          <a:p>
            <a:r>
              <a:rPr lang="en-GB" dirty="0"/>
              <a:t>Beyond probability to place consciousness</a:t>
            </a:r>
          </a:p>
          <a:p>
            <a:r>
              <a:rPr lang="en-GB" dirty="0"/>
              <a:t>On this cooling crust of burning rock.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Oh praise that hand, mind, heart, soul, power or force</a:t>
            </a:r>
          </a:p>
          <a:p>
            <a:r>
              <a:rPr lang="en-GB" dirty="0"/>
              <a:t>That so </a:t>
            </a:r>
            <a:r>
              <a:rPr lang="en-GB" dirty="0" err="1"/>
              <a:t>inclosed</a:t>
            </a:r>
            <a:r>
              <a:rPr lang="en-GB" dirty="0"/>
              <a:t>, separated, limited planets, trees, humans</a:t>
            </a:r>
          </a:p>
          <a:p>
            <a:r>
              <a:rPr lang="en-GB" dirty="0"/>
              <a:t>Yet breaks all bounds and borders</a:t>
            </a:r>
          </a:p>
          <a:p>
            <a:r>
              <a:rPr lang="en-GB" dirty="0"/>
              <a:t>To lavish on us light, love, life</a:t>
            </a:r>
          </a:p>
          <a:p>
            <a:r>
              <a:rPr lang="en-GB" dirty="0"/>
              <a:t>This trembling glory.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251732"/>
            <a:ext cx="763905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8" y="178466"/>
            <a:ext cx="6474128" cy="4262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77" y="4548107"/>
            <a:ext cx="6745020" cy="1510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606" y="5275555"/>
            <a:ext cx="5333444" cy="1566760"/>
          </a:xfrm>
          <a:prstGeom prst="rect">
            <a:avLst/>
          </a:prstGeom>
        </p:spPr>
      </p:pic>
      <p:pic>
        <p:nvPicPr>
          <p:cNvPr id="1026" name="Picture 2" descr="Sunrise | R10171 | Rebel Walls 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44" y="282624"/>
            <a:ext cx="5069568" cy="33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6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575" y="203516"/>
            <a:ext cx="8666988" cy="25059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2013" y="3137097"/>
            <a:ext cx="112304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“In the beginning, for unknowable reasons, the ground of being, or the Divine, chose to give itself over to the chance and risk and endless variety of becoming. [...] in order that the world might be, and be for itself, God renounced his being, divesting himself of his deity - to receive it back from the Odyssey of time weighted with the chance harvest of unforeseeable temporal experience: transfigured or possibly even disfigured by it. In such self-forfeiture of divine integrity for the sake of unprejudiced becoming, no other foreknowledge can be admitted than that of possibilities which cosmic being offers in its own terms: to these, God committed his cause in effacing himself for the world. [...] The advent of man means the advent of knowledge and freedom, and with this supremely double edged gift the innocence of the mere subject of self-fulfilling life has given way to the charge of responsibility under the disjunction of good and evil.”</a:t>
            </a:r>
          </a:p>
          <a:p>
            <a:r>
              <a:rPr lang="en-GB" dirty="0"/>
              <a:t>Jonas, H. (1968 (1999))“The Concept of God after Auschwitz” pp. 465-476 in </a:t>
            </a:r>
            <a:r>
              <a:rPr lang="en-GB" dirty="0" err="1"/>
              <a:t>Fridelander</a:t>
            </a:r>
            <a:r>
              <a:rPr lang="en-GB" dirty="0"/>
              <a:t>, A. (Ed.) (1968 (1999)) Out of the Whirlwind UAHC Press; New York</a:t>
            </a:r>
          </a:p>
        </p:txBody>
      </p:sp>
    </p:spTree>
    <p:extLst>
      <p:ext uri="{BB962C8B-B14F-4D97-AF65-F5344CB8AC3E}">
        <p14:creationId xmlns:p14="http://schemas.microsoft.com/office/powerpoint/2010/main" val="14273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242"/>
            <a:ext cx="3372510" cy="4116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137" y="741325"/>
            <a:ext cx="8485670" cy="40168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0332" y="5788029"/>
            <a:ext cx="4955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u="sng" dirty="0">
              <a:hlinkClick r:id="rId4"/>
            </a:endParaRP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www.youtube.com/watch?v=JVQFEgT7E6c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6829" y="5095702"/>
            <a:ext cx="512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the Beauty of the Earth: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46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960" y="326385"/>
            <a:ext cx="5330741" cy="6414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172" y="206570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1C1E21"/>
                </a:solidFill>
                <a:latin typeface="Helvetica" panose="020B0604020202020204" pitchFamily="34" charset="0"/>
              </a:rPr>
              <a:t>Nishmat</a:t>
            </a:r>
            <a:r>
              <a:rPr lang="en-US" b="1" dirty="0">
                <a:solidFill>
                  <a:srgbClr val="1C1E21"/>
                </a:solidFill>
                <a:latin typeface="Helvetica" panose="020B0604020202020204" pitchFamily="34" charset="0"/>
              </a:rPr>
              <a:t> by Marge Piercy</a:t>
            </a:r>
          </a:p>
          <a:p>
            <a:r>
              <a:rPr lang="en-US" b="1" dirty="0">
                <a:solidFill>
                  <a:srgbClr val="1C1E21"/>
                </a:solidFill>
                <a:latin typeface="Helvetica" panose="020B0604020202020204" pitchFamily="34" charset="0"/>
              </a:rPr>
              <a:t>taken from ‘ The Art of blessing the day.’</a:t>
            </a:r>
          </a:p>
          <a:p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When the night slides under with the last dimming star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the red sky lightens between the trees,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the heron glides tipping heavy wings in the river,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When crows stir and cry out their harsh joy,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swift creatures of the night run toward their burrows,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the deer raises her head and sniffs the freshening air,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the shadows grow more distinct and then shorten.</a:t>
            </a:r>
          </a:p>
          <a:p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Then we rise into the day still clean as new snow.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The cat washes its paw and greets the day with gratitude.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Leviathan salutes breaching with a column of steam.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The hawk turning the in the sky cries out a prayer like a knife.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We must wonder at the sky now thin as a speckled eggshell,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That now piles up its boulders of storm to crash down,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That now hangs a furry grey belly into the street.</a:t>
            </a:r>
          </a:p>
          <a:p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Every day we find a new sky and a new earth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with which we are trusted like a perfect toy.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[…]</a:t>
            </a:r>
          </a:p>
          <a:p>
            <a:r>
              <a:rPr lang="en-US" dirty="0" smtClean="0">
                <a:solidFill>
                  <a:srgbClr val="1C1E21"/>
                </a:solidFill>
                <a:latin typeface="Helvetica" panose="020B0604020202020204" pitchFamily="34" charset="0"/>
              </a:rPr>
              <a:t>Let </a:t>
            </a: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silence still us so you may show us your shining</a:t>
            </a:r>
            <a:b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</a:br>
            <a:r>
              <a:rPr lang="en-US" dirty="0">
                <a:solidFill>
                  <a:srgbClr val="1C1E21"/>
                </a:solidFill>
                <a:latin typeface="Helvetica" panose="020B0604020202020204" pitchFamily="34" charset="0"/>
              </a:rPr>
              <a:t>And we can out of that stillness rise and praise.</a:t>
            </a:r>
            <a:endParaRPr lang="en-US" b="0" i="0" dirty="0">
              <a:solidFill>
                <a:srgbClr val="1C1E2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59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70" y="3300804"/>
            <a:ext cx="9029623" cy="3130219"/>
          </a:xfrm>
          <a:prstGeom prst="rect">
            <a:avLst/>
          </a:prstGeom>
        </p:spPr>
      </p:pic>
      <p:pic>
        <p:nvPicPr>
          <p:cNvPr id="3074" name="Picture 2" descr="Call To Prayer - Good Shepherd Catholic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50" y="1285466"/>
            <a:ext cx="48768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160" y="300446"/>
            <a:ext cx="15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P.206 in the siddur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74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1267</Words>
  <Application>Microsoft Office PowerPoint</Application>
  <PresentationFormat>Widescreen</PresentationFormat>
  <Paragraphs>115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Helvetica</vt:lpstr>
      <vt:lpstr>Segoe UI</vt:lpstr>
      <vt:lpstr>SimpleCLM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Rabbi Mark Goldsmith</dc:creator>
  <cp:lastModifiedBy>Debbie Young-Somers</cp:lastModifiedBy>
  <cp:revision>50</cp:revision>
  <dcterms:created xsi:type="dcterms:W3CDTF">2020-08-28T10:29:50Z</dcterms:created>
  <dcterms:modified xsi:type="dcterms:W3CDTF">2021-10-01T14:11:32Z</dcterms:modified>
</cp:coreProperties>
</file>